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1"/>
  </p:sldMasterIdLst>
  <p:notesMasterIdLst>
    <p:notesMasterId r:id="rId99"/>
  </p:notesMasterIdLst>
  <p:sldIdLst>
    <p:sldId id="256" r:id="rId2"/>
    <p:sldId id="259" r:id="rId3"/>
    <p:sldId id="544" r:id="rId4"/>
    <p:sldId id="545" r:id="rId5"/>
    <p:sldId id="546" r:id="rId6"/>
    <p:sldId id="467" r:id="rId7"/>
    <p:sldId id="553" r:id="rId8"/>
    <p:sldId id="547" r:id="rId9"/>
    <p:sldId id="551" r:id="rId10"/>
    <p:sldId id="549" r:id="rId11"/>
    <p:sldId id="548" r:id="rId12"/>
    <p:sldId id="552" r:id="rId13"/>
    <p:sldId id="550" r:id="rId14"/>
    <p:sldId id="555" r:id="rId15"/>
    <p:sldId id="557" r:id="rId16"/>
    <p:sldId id="558" r:id="rId17"/>
    <p:sldId id="559" r:id="rId18"/>
    <p:sldId id="560" r:id="rId19"/>
    <p:sldId id="561" r:id="rId20"/>
    <p:sldId id="563" r:id="rId21"/>
    <p:sldId id="562" r:id="rId22"/>
    <p:sldId id="564" r:id="rId23"/>
    <p:sldId id="565" r:id="rId24"/>
    <p:sldId id="566" r:id="rId25"/>
    <p:sldId id="554" r:id="rId26"/>
    <p:sldId id="556" r:id="rId27"/>
    <p:sldId id="570" r:id="rId28"/>
    <p:sldId id="571" r:id="rId29"/>
    <p:sldId id="494" r:id="rId30"/>
    <p:sldId id="567" r:id="rId31"/>
    <p:sldId id="382" r:id="rId32"/>
    <p:sldId id="568" r:id="rId33"/>
    <p:sldId id="569" r:id="rId34"/>
    <p:sldId id="576" r:id="rId35"/>
    <p:sldId id="577" r:id="rId36"/>
    <p:sldId id="578" r:id="rId37"/>
    <p:sldId id="579" r:id="rId38"/>
    <p:sldId id="581" r:id="rId39"/>
    <p:sldId id="584" r:id="rId40"/>
    <p:sldId id="583" r:id="rId41"/>
    <p:sldId id="580" r:id="rId42"/>
    <p:sldId id="582" r:id="rId43"/>
    <p:sldId id="585" r:id="rId44"/>
    <p:sldId id="572" r:id="rId45"/>
    <p:sldId id="575" r:id="rId46"/>
    <p:sldId id="573" r:id="rId47"/>
    <p:sldId id="574" r:id="rId48"/>
    <p:sldId id="586" r:id="rId49"/>
    <p:sldId id="587" r:id="rId50"/>
    <p:sldId id="589" r:id="rId51"/>
    <p:sldId id="590" r:id="rId52"/>
    <p:sldId id="588" r:id="rId53"/>
    <p:sldId id="591" r:id="rId54"/>
    <p:sldId id="592" r:id="rId55"/>
    <p:sldId id="593" r:id="rId56"/>
    <p:sldId id="594" r:id="rId57"/>
    <p:sldId id="595" r:id="rId58"/>
    <p:sldId id="596" r:id="rId59"/>
    <p:sldId id="597" r:id="rId60"/>
    <p:sldId id="598" r:id="rId61"/>
    <p:sldId id="599" r:id="rId62"/>
    <p:sldId id="600" r:id="rId63"/>
    <p:sldId id="601" r:id="rId64"/>
    <p:sldId id="602" r:id="rId65"/>
    <p:sldId id="614" r:id="rId66"/>
    <p:sldId id="605" r:id="rId67"/>
    <p:sldId id="609" r:id="rId68"/>
    <p:sldId id="604" r:id="rId69"/>
    <p:sldId id="607" r:id="rId70"/>
    <p:sldId id="608" r:id="rId71"/>
    <p:sldId id="610" r:id="rId72"/>
    <p:sldId id="611" r:id="rId73"/>
    <p:sldId id="612" r:id="rId74"/>
    <p:sldId id="613" r:id="rId75"/>
    <p:sldId id="603" r:id="rId76"/>
    <p:sldId id="615" r:id="rId77"/>
    <p:sldId id="616" r:id="rId78"/>
    <p:sldId id="617" r:id="rId79"/>
    <p:sldId id="618" r:id="rId80"/>
    <p:sldId id="619" r:id="rId81"/>
    <p:sldId id="620" r:id="rId82"/>
    <p:sldId id="621" r:id="rId83"/>
    <p:sldId id="622" r:id="rId84"/>
    <p:sldId id="623" r:id="rId85"/>
    <p:sldId id="624" r:id="rId86"/>
    <p:sldId id="625" r:id="rId87"/>
    <p:sldId id="626" r:id="rId88"/>
    <p:sldId id="627" r:id="rId89"/>
    <p:sldId id="628" r:id="rId90"/>
    <p:sldId id="629" r:id="rId91"/>
    <p:sldId id="630" r:id="rId92"/>
    <p:sldId id="631" r:id="rId93"/>
    <p:sldId id="632" r:id="rId94"/>
    <p:sldId id="633" r:id="rId95"/>
    <p:sldId id="634" r:id="rId96"/>
    <p:sldId id="635" r:id="rId97"/>
    <p:sldId id="343" r:id="rId98"/>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D2C"/>
    <a:srgbClr val="3930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2" autoAdjust="0"/>
    <p:restoredTop sz="94660"/>
  </p:normalViewPr>
  <p:slideViewPr>
    <p:cSldViewPr snapToGrid="0">
      <p:cViewPr>
        <p:scale>
          <a:sx n="33" d="100"/>
          <a:sy n="33" d="100"/>
        </p:scale>
        <p:origin x="696" y="7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36328AE8-419C-4840-A184-D9B61ECD8FC4}" type="datetimeFigureOut">
              <a:rPr lang="en-US" smtClean="0"/>
              <a:t>8/8/2024</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58AFADCE-76B0-40F8-9DAB-E8C46B7583C8}" type="slidenum">
              <a:rPr lang="en-US" smtClean="0"/>
              <a:t>‹#›</a:t>
            </a:fld>
            <a:endParaRPr lang="en-US"/>
          </a:p>
        </p:txBody>
      </p:sp>
    </p:spTree>
    <p:extLst>
      <p:ext uri="{BB962C8B-B14F-4D97-AF65-F5344CB8AC3E}">
        <p14:creationId xmlns:p14="http://schemas.microsoft.com/office/powerpoint/2010/main" val="138179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27</a:t>
            </a:fld>
            <a:endParaRPr lang="en-US"/>
          </a:p>
        </p:txBody>
      </p:sp>
    </p:spTree>
    <p:extLst>
      <p:ext uri="{BB962C8B-B14F-4D97-AF65-F5344CB8AC3E}">
        <p14:creationId xmlns:p14="http://schemas.microsoft.com/office/powerpoint/2010/main" val="2183404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92</a:t>
            </a:fld>
            <a:endParaRPr lang="en-US"/>
          </a:p>
        </p:txBody>
      </p:sp>
    </p:spTree>
    <p:extLst>
      <p:ext uri="{BB962C8B-B14F-4D97-AF65-F5344CB8AC3E}">
        <p14:creationId xmlns:p14="http://schemas.microsoft.com/office/powerpoint/2010/main" val="3987201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93</a:t>
            </a:fld>
            <a:endParaRPr lang="en-US"/>
          </a:p>
        </p:txBody>
      </p:sp>
    </p:spTree>
    <p:extLst>
      <p:ext uri="{BB962C8B-B14F-4D97-AF65-F5344CB8AC3E}">
        <p14:creationId xmlns:p14="http://schemas.microsoft.com/office/powerpoint/2010/main" val="3390265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94</a:t>
            </a:fld>
            <a:endParaRPr lang="en-US"/>
          </a:p>
        </p:txBody>
      </p:sp>
    </p:spTree>
    <p:extLst>
      <p:ext uri="{BB962C8B-B14F-4D97-AF65-F5344CB8AC3E}">
        <p14:creationId xmlns:p14="http://schemas.microsoft.com/office/powerpoint/2010/main" val="2077831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95</a:t>
            </a:fld>
            <a:endParaRPr lang="en-US"/>
          </a:p>
        </p:txBody>
      </p:sp>
    </p:spTree>
    <p:extLst>
      <p:ext uri="{BB962C8B-B14F-4D97-AF65-F5344CB8AC3E}">
        <p14:creationId xmlns:p14="http://schemas.microsoft.com/office/powerpoint/2010/main" val="842681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96</a:t>
            </a:fld>
            <a:endParaRPr lang="en-US"/>
          </a:p>
        </p:txBody>
      </p:sp>
    </p:spTree>
    <p:extLst>
      <p:ext uri="{BB962C8B-B14F-4D97-AF65-F5344CB8AC3E}">
        <p14:creationId xmlns:p14="http://schemas.microsoft.com/office/powerpoint/2010/main" val="3085042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28</a:t>
            </a:fld>
            <a:endParaRPr lang="en-US"/>
          </a:p>
        </p:txBody>
      </p:sp>
    </p:spTree>
    <p:extLst>
      <p:ext uri="{BB962C8B-B14F-4D97-AF65-F5344CB8AC3E}">
        <p14:creationId xmlns:p14="http://schemas.microsoft.com/office/powerpoint/2010/main" val="2305288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44</a:t>
            </a:fld>
            <a:endParaRPr lang="en-US"/>
          </a:p>
        </p:txBody>
      </p:sp>
    </p:spTree>
    <p:extLst>
      <p:ext uri="{BB962C8B-B14F-4D97-AF65-F5344CB8AC3E}">
        <p14:creationId xmlns:p14="http://schemas.microsoft.com/office/powerpoint/2010/main" val="3201741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45</a:t>
            </a:fld>
            <a:endParaRPr lang="en-US"/>
          </a:p>
        </p:txBody>
      </p:sp>
    </p:spTree>
    <p:extLst>
      <p:ext uri="{BB962C8B-B14F-4D97-AF65-F5344CB8AC3E}">
        <p14:creationId xmlns:p14="http://schemas.microsoft.com/office/powerpoint/2010/main" val="4159254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46</a:t>
            </a:fld>
            <a:endParaRPr lang="en-US"/>
          </a:p>
        </p:txBody>
      </p:sp>
    </p:spTree>
    <p:extLst>
      <p:ext uri="{BB962C8B-B14F-4D97-AF65-F5344CB8AC3E}">
        <p14:creationId xmlns:p14="http://schemas.microsoft.com/office/powerpoint/2010/main" val="392213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47</a:t>
            </a:fld>
            <a:endParaRPr lang="en-US"/>
          </a:p>
        </p:txBody>
      </p:sp>
    </p:spTree>
    <p:extLst>
      <p:ext uri="{BB962C8B-B14F-4D97-AF65-F5344CB8AC3E}">
        <p14:creationId xmlns:p14="http://schemas.microsoft.com/office/powerpoint/2010/main" val="2710061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66</a:t>
            </a:fld>
            <a:endParaRPr lang="en-US"/>
          </a:p>
        </p:txBody>
      </p:sp>
    </p:spTree>
    <p:extLst>
      <p:ext uri="{BB962C8B-B14F-4D97-AF65-F5344CB8AC3E}">
        <p14:creationId xmlns:p14="http://schemas.microsoft.com/office/powerpoint/2010/main" val="1746231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67</a:t>
            </a:fld>
            <a:endParaRPr lang="en-US"/>
          </a:p>
        </p:txBody>
      </p:sp>
    </p:spTree>
    <p:extLst>
      <p:ext uri="{BB962C8B-B14F-4D97-AF65-F5344CB8AC3E}">
        <p14:creationId xmlns:p14="http://schemas.microsoft.com/office/powerpoint/2010/main" val="2200904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71</a:t>
            </a:fld>
            <a:endParaRPr lang="en-US"/>
          </a:p>
        </p:txBody>
      </p:sp>
    </p:spTree>
    <p:extLst>
      <p:ext uri="{BB962C8B-B14F-4D97-AF65-F5344CB8AC3E}">
        <p14:creationId xmlns:p14="http://schemas.microsoft.com/office/powerpoint/2010/main" val="2085583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443356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8/8/2024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731254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50315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64CA3FAB-886D-48F9-8155-9822426FB110}" type="datetimeFigureOut">
              <a:rPr lang="en-US" smtClean="0"/>
              <a:t>8/8/2024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28456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599819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78817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63647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833425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A3FAB-886D-48F9-8155-9822426FB110}" type="datetimeFigureOut">
              <a:rPr lang="en-US" smtClean="0"/>
              <a:t>8/8/2024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666481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CA3FAB-886D-48F9-8155-9822426FB110}" type="datetimeFigureOut">
              <a:rPr lang="en-US" smtClean="0"/>
              <a:t>8/8/2024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2145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CA3FAB-886D-48F9-8155-9822426FB110}" type="datetimeFigureOut">
              <a:rPr lang="en-US" smtClean="0"/>
              <a:t>8/8/2024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42612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A3FAB-886D-48F9-8155-9822426FB110}" type="datetimeFigureOut">
              <a:rPr lang="en-US" smtClean="0"/>
              <a:t>8/8/2024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915073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8/8/2024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7447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64CA3FAB-886D-48F9-8155-9822426FB110}" type="datetimeFigureOut">
              <a:rPr lang="en-US" smtClean="0"/>
              <a:t>8/8/2024</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16242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4CA3FAB-886D-48F9-8155-9822426FB110}" type="datetimeFigureOut">
              <a:rPr lang="en-US" smtClean="0"/>
              <a:t>8/8/2024</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02554C5-E660-451B-A16D-6780F53EC8F7}" type="slidenum">
              <a:rPr lang="en-US" smtClean="0"/>
              <a:t>‹#›</a:t>
            </a:fld>
            <a:endParaRPr lang="en-US"/>
          </a:p>
        </p:txBody>
      </p:sp>
    </p:spTree>
    <p:extLst>
      <p:ext uri="{BB962C8B-B14F-4D97-AF65-F5344CB8AC3E}">
        <p14:creationId xmlns:p14="http://schemas.microsoft.com/office/powerpoint/2010/main" val="3257736135"/>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637ED-8BB8-A9B6-E558-404997F6904E}"/>
              </a:ext>
            </a:extLst>
          </p:cNvPr>
          <p:cNvSpPr>
            <a:spLocks noGrp="1"/>
          </p:cNvSpPr>
          <p:nvPr>
            <p:ph type="ctrTitle"/>
          </p:nvPr>
        </p:nvSpPr>
        <p:spPr>
          <a:xfrm>
            <a:off x="361950" y="402673"/>
            <a:ext cx="11485493" cy="4017526"/>
          </a:xfrm>
          <a:noFill/>
        </p:spPr>
        <p:txBody>
          <a:bodyPr>
            <a:noAutofit/>
          </a:bodyPr>
          <a:lstStyle/>
          <a:p>
            <a:r>
              <a:rPr lang="en-US" sz="11200" b="1" dirty="0">
                <a:ln w="28575">
                  <a:solidFill>
                    <a:schemeClr val="tx2">
                      <a:lumMod val="10000"/>
                    </a:schemeClr>
                  </a:solidFill>
                </a:ln>
                <a:solidFill>
                  <a:schemeClr val="tx1"/>
                </a:solidFill>
                <a:effectLst>
                  <a:outerShdw blurRad="50800" dist="38100" algn="l" rotWithShape="0">
                    <a:prstClr val="black">
                      <a:alpha val="40000"/>
                    </a:prstClr>
                  </a:outerShdw>
                </a:effectLst>
              </a:rPr>
              <a:t>INSIDE OUT</a:t>
            </a:r>
          </a:p>
        </p:txBody>
      </p:sp>
      <p:sp>
        <p:nvSpPr>
          <p:cNvPr id="3" name="Subtitle 2">
            <a:extLst>
              <a:ext uri="{FF2B5EF4-FFF2-40B4-BE49-F238E27FC236}">
                <a16:creationId xmlns:a16="http://schemas.microsoft.com/office/drawing/2014/main" id="{996D7736-3FFD-A836-51E3-EDEEE6CC299D}"/>
              </a:ext>
            </a:extLst>
          </p:cNvPr>
          <p:cNvSpPr>
            <a:spLocks noGrp="1"/>
          </p:cNvSpPr>
          <p:nvPr>
            <p:ph type="subTitle" idx="1"/>
          </p:nvPr>
        </p:nvSpPr>
        <p:spPr>
          <a:xfrm>
            <a:off x="810001" y="5280846"/>
            <a:ext cx="10572000" cy="1174481"/>
          </a:xfrm>
        </p:spPr>
        <p:txBody>
          <a:bodyPr>
            <a:normAutofit/>
          </a:bodyPr>
          <a:lstStyle/>
          <a:p>
            <a:r>
              <a:rPr lang="en-US" sz="2800" b="1" dirty="0"/>
              <a:t>2024 Quarter 3 Lesson 06</a:t>
            </a:r>
          </a:p>
          <a:p>
            <a:r>
              <a:rPr lang="en-US" sz="2800" b="1" dirty="0"/>
              <a:t>Mark 7, 8</a:t>
            </a:r>
          </a:p>
        </p:txBody>
      </p:sp>
    </p:spTree>
    <p:extLst>
      <p:ext uri="{BB962C8B-B14F-4D97-AF65-F5344CB8AC3E}">
        <p14:creationId xmlns:p14="http://schemas.microsoft.com/office/powerpoint/2010/main" val="138785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4000" dirty="0"/>
              <a:t>Total bacterial counts on the hands of healthcare workers have ranged from 39,000 to 4,600,000 CFU/cm</a:t>
            </a:r>
            <a:r>
              <a:rPr lang="en-US" sz="4000" baseline="30000" dirty="0"/>
              <a:t>2</a:t>
            </a:r>
            <a:r>
              <a:rPr lang="en-US" sz="4000" dirty="0"/>
              <a:t>. Fingertip contamination ranged from 0 to 300 CFU when sampled by agar contact methods.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7"/>
            <a:ext cx="10572000" cy="963836"/>
          </a:xfrm>
        </p:spPr>
        <p:txBody>
          <a:bodyPr>
            <a:normAutofit/>
          </a:bodyPr>
          <a:lstStyle/>
          <a:p>
            <a:r>
              <a:rPr lang="en-US" sz="4400" b="1" dirty="0"/>
              <a:t>World Health Organization, 2009</a:t>
            </a:r>
          </a:p>
        </p:txBody>
      </p:sp>
    </p:spTree>
    <p:extLst>
      <p:ext uri="{BB962C8B-B14F-4D97-AF65-F5344CB8AC3E}">
        <p14:creationId xmlns:p14="http://schemas.microsoft.com/office/powerpoint/2010/main" val="145461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3800" dirty="0"/>
              <a:t>In 1938, Price established that bacteria recovered from the hands could be divided into two categories, namely resident or transient. Resident flora has two main protective functions: microbial antagonism and the competition for nutrients in the ecosystem.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4400" b="1" dirty="0"/>
              <a:t>World Health Organization, 2009</a:t>
            </a:r>
          </a:p>
        </p:txBody>
      </p:sp>
    </p:spTree>
    <p:extLst>
      <p:ext uri="{BB962C8B-B14F-4D97-AF65-F5344CB8AC3E}">
        <p14:creationId xmlns:p14="http://schemas.microsoft.com/office/powerpoint/2010/main" val="2923069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646771"/>
            <a:ext cx="10572000" cy="3773427"/>
          </a:xfrm>
        </p:spPr>
        <p:txBody>
          <a:bodyPr/>
          <a:lstStyle/>
          <a:p>
            <a:r>
              <a:rPr lang="en-US" sz="3800" dirty="0"/>
              <a:t>Transient flora (transient microbiota), which colonizes the superficial layers of the skin, is more amenable to removal by routine hand hygiene. Transient microorganisms do not usually multiply on the skin, but they survive and sporadically multiply on skin surface.</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4400" b="1" dirty="0"/>
              <a:t>World Health Organization, 2009</a:t>
            </a:r>
          </a:p>
        </p:txBody>
      </p:sp>
    </p:spTree>
    <p:extLst>
      <p:ext uri="{BB962C8B-B14F-4D97-AF65-F5344CB8AC3E}">
        <p14:creationId xmlns:p14="http://schemas.microsoft.com/office/powerpoint/2010/main" val="855226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4000" dirty="0"/>
              <a:t>Subsequent investigators documented that although the count of transient and resident flora varies considerably among individuals, it is often relatively constant for any given individual.</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7"/>
            <a:ext cx="10572000" cy="963836"/>
          </a:xfrm>
        </p:spPr>
        <p:txBody>
          <a:bodyPr>
            <a:normAutofit/>
          </a:bodyPr>
          <a:lstStyle/>
          <a:p>
            <a:r>
              <a:rPr lang="en-US" sz="4400" b="1" dirty="0"/>
              <a:t>World Health Organization, 2009</a:t>
            </a:r>
          </a:p>
        </p:txBody>
      </p:sp>
    </p:spTree>
    <p:extLst>
      <p:ext uri="{BB962C8B-B14F-4D97-AF65-F5344CB8AC3E}">
        <p14:creationId xmlns:p14="http://schemas.microsoft.com/office/powerpoint/2010/main" val="1394297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810000" y="178421"/>
            <a:ext cx="10571998" cy="1471959"/>
          </a:xfrm>
          <a:solidFill>
            <a:schemeClr val="accent1">
              <a:lumMod val="50000"/>
            </a:schemeClr>
          </a:solidFill>
        </p:spPr>
        <p:txBody>
          <a:bodyPr/>
          <a:lstStyle/>
          <a:p>
            <a:r>
              <a:rPr lang="en-US" dirty="0"/>
              <a:t>“I am made all things to all men, that I might by all means save some.”  </a:t>
            </a:r>
            <a:r>
              <a:rPr lang="en-US" sz="3200" dirty="0"/>
              <a:t>1 Cor. 9:22</a:t>
            </a:r>
            <a:endParaRPr lang="en-US" dirty="0"/>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p:txBody>
          <a:bodyPr>
            <a:normAutofit/>
          </a:bodyPr>
          <a:lstStyle/>
          <a:p>
            <a:pPr marL="0" indent="0">
              <a:buNone/>
            </a:pPr>
            <a:r>
              <a:rPr lang="en-US" sz="3600" dirty="0"/>
              <a:t>There’s nothing contrary to God’s Law about washing your hands—even doing it in such a way as the Pharisees prescribed.  </a:t>
            </a:r>
          </a:p>
          <a:p>
            <a:pPr marL="0" indent="0">
              <a:buNone/>
            </a:pPr>
            <a:r>
              <a:rPr lang="en-US" sz="3600" dirty="0"/>
              <a:t>Why didn’t Jesus just go along with the Pharisee’s little ritual?  A bit of water never did anyone any harm.  </a:t>
            </a:r>
          </a:p>
        </p:txBody>
      </p:sp>
    </p:spTree>
    <p:extLst>
      <p:ext uri="{BB962C8B-B14F-4D97-AF65-F5344CB8AC3E}">
        <p14:creationId xmlns:p14="http://schemas.microsoft.com/office/powerpoint/2010/main" val="4207609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810000" y="178421"/>
            <a:ext cx="10571998" cy="1471959"/>
          </a:xfrm>
          <a:solidFill>
            <a:schemeClr val="accent1">
              <a:lumMod val="50000"/>
            </a:schemeClr>
          </a:solidFill>
        </p:spPr>
        <p:txBody>
          <a:bodyPr/>
          <a:lstStyle/>
          <a:p>
            <a:r>
              <a:rPr lang="en-US" dirty="0"/>
              <a:t>“I am made all things to all men, that I might by all means save some.”  </a:t>
            </a:r>
            <a:r>
              <a:rPr lang="en-US" sz="3200" dirty="0"/>
              <a:t>1 Cor. 9:22</a:t>
            </a:r>
            <a:endParaRPr lang="en-US" dirty="0"/>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a:xfrm>
            <a:off x="528780" y="2196791"/>
            <a:ext cx="10990430" cy="4247552"/>
          </a:xfrm>
        </p:spPr>
        <p:txBody>
          <a:bodyPr>
            <a:normAutofit lnSpcReduction="10000"/>
          </a:bodyPr>
          <a:lstStyle/>
          <a:p>
            <a:pPr marL="0" indent="0">
              <a:buNone/>
            </a:pPr>
            <a:r>
              <a:rPr lang="en-US" sz="3600" dirty="0"/>
              <a:t>More than that, modern scientific knowledge certainly supports the idea that frequent handwashing saves lives.  Why didn’t Jesus go along with it just so that He’d be, as one commentator put it, “on the right side of history”?  </a:t>
            </a:r>
          </a:p>
          <a:p>
            <a:pPr marL="0" indent="0">
              <a:buNone/>
            </a:pPr>
            <a:r>
              <a:rPr lang="en-US" sz="3600" dirty="0"/>
              <a:t>Let’s take a closer look at exactly what He was dealing with…</a:t>
            </a:r>
          </a:p>
        </p:txBody>
      </p:sp>
    </p:spTree>
    <p:extLst>
      <p:ext uri="{BB962C8B-B14F-4D97-AF65-F5344CB8AC3E}">
        <p14:creationId xmlns:p14="http://schemas.microsoft.com/office/powerpoint/2010/main" val="3160315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650487" y="1238502"/>
            <a:ext cx="6330176" cy="2645912"/>
          </a:xfrm>
        </p:spPr>
        <p:txBody>
          <a:bodyPr/>
          <a:lstStyle/>
          <a:p>
            <a:r>
              <a:rPr lang="en-US" sz="3600" dirty="0"/>
              <a:t>The Talmud used the requirement of handwashing in Leviticus 15:11 as support for a general handwashing law.  </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61638" y="4393580"/>
            <a:ext cx="10868724" cy="2040674"/>
          </a:xfrm>
          <a:solidFill>
            <a:schemeClr val="accent1">
              <a:lumMod val="20000"/>
              <a:lumOff val="80000"/>
            </a:schemeClr>
          </a:solidFill>
        </p:spPr>
        <p:txBody>
          <a:bodyPr/>
          <a:lstStyle/>
          <a:p>
            <a:r>
              <a:rPr lang="en-US" sz="3200" b="1" dirty="0">
                <a:solidFill>
                  <a:schemeClr val="bg1"/>
                </a:solidFill>
              </a:rPr>
              <a:t>11 And whomsoever he </a:t>
            </a:r>
            <a:r>
              <a:rPr lang="en-US" sz="3200" b="1" dirty="0" err="1">
                <a:solidFill>
                  <a:schemeClr val="bg1"/>
                </a:solidFill>
              </a:rPr>
              <a:t>toucheth</a:t>
            </a:r>
            <a:r>
              <a:rPr lang="en-US" sz="3200" b="1" dirty="0">
                <a:solidFill>
                  <a:schemeClr val="bg1"/>
                </a:solidFill>
              </a:rPr>
              <a:t> that hath the issue, and hath not rinsed his hands in water, he shall wash his clothes, and bathe himself in water, and be unclean until the even.</a:t>
            </a:r>
          </a:p>
        </p:txBody>
      </p:sp>
      <p:sp>
        <p:nvSpPr>
          <p:cNvPr id="4" name="Text Placeholder 3">
            <a:extLst>
              <a:ext uri="{FF2B5EF4-FFF2-40B4-BE49-F238E27FC236}">
                <a16:creationId xmlns:a16="http://schemas.microsoft.com/office/drawing/2014/main" id="{AED8464E-43BD-3082-303B-255053A58AEF}"/>
              </a:ext>
            </a:extLst>
          </p:cNvPr>
          <p:cNvSpPr>
            <a:spLocks noGrp="1"/>
          </p:cNvSpPr>
          <p:nvPr>
            <p:ph type="body" sz="quarter" idx="16"/>
          </p:nvPr>
        </p:nvSpPr>
        <p:spPr>
          <a:xfrm>
            <a:off x="7225989" y="269523"/>
            <a:ext cx="4527396" cy="3869474"/>
          </a:xfrm>
          <a:noFill/>
        </p:spPr>
        <p:txBody>
          <a:bodyPr>
            <a:noAutofit/>
          </a:bodyPr>
          <a:lstStyle/>
          <a:p>
            <a:pPr algn="ctr"/>
            <a:r>
              <a:rPr lang="en-US" sz="2800" b="1" dirty="0">
                <a:solidFill>
                  <a:schemeClr val="accent1">
                    <a:lumMod val="20000"/>
                    <a:lumOff val="80000"/>
                  </a:schemeClr>
                </a:solidFill>
              </a:rPr>
              <a:t>In Talmudic hermeneutics, it’s possible to use a Bible verse as a “hint” (called </a:t>
            </a:r>
            <a:r>
              <a:rPr lang="en-US" sz="2800" b="1" i="1" dirty="0" err="1">
                <a:solidFill>
                  <a:schemeClr val="accent1">
                    <a:lumMod val="20000"/>
                    <a:lumOff val="80000"/>
                  </a:schemeClr>
                </a:solidFill>
              </a:rPr>
              <a:t>asmachta</a:t>
            </a:r>
            <a:r>
              <a:rPr lang="en-US" sz="2800" b="1" dirty="0">
                <a:solidFill>
                  <a:schemeClr val="accent1">
                    <a:lumMod val="20000"/>
                    <a:lumOff val="80000"/>
                  </a:schemeClr>
                </a:solidFill>
              </a:rPr>
              <a:t>) to support rabbinical requirements even if that verse doesn’t directly address the rule under examination.  </a:t>
            </a:r>
          </a:p>
        </p:txBody>
      </p:sp>
    </p:spTree>
    <p:extLst>
      <p:ext uri="{BB962C8B-B14F-4D97-AF65-F5344CB8AC3E}">
        <p14:creationId xmlns:p14="http://schemas.microsoft.com/office/powerpoint/2010/main" val="2265264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914400" y="1141464"/>
            <a:ext cx="5820938" cy="2645912"/>
          </a:xfrm>
        </p:spPr>
        <p:txBody>
          <a:bodyPr/>
          <a:lstStyle/>
          <a:p>
            <a:r>
              <a:rPr lang="en-US" sz="4000" dirty="0"/>
              <a:t>Halakha requires the hands to be washed before eating a meal containing bread. </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61638" y="4393580"/>
            <a:ext cx="10868724" cy="2040674"/>
          </a:xfrm>
          <a:solidFill>
            <a:schemeClr val="accent1">
              <a:lumMod val="20000"/>
              <a:lumOff val="80000"/>
            </a:schemeClr>
          </a:solidFill>
        </p:spPr>
        <p:txBody>
          <a:bodyPr/>
          <a:lstStyle/>
          <a:p>
            <a:r>
              <a:rPr lang="en-US" sz="3200" b="1" dirty="0">
                <a:solidFill>
                  <a:schemeClr val="bg1"/>
                </a:solidFill>
              </a:rPr>
              <a:t>“Handwashing” as defined by the religious tradition is an act that involves pouring water over both hands up to the wrists. In some places, this act is repeated twice. </a:t>
            </a:r>
          </a:p>
        </p:txBody>
      </p:sp>
      <p:sp>
        <p:nvSpPr>
          <p:cNvPr id="4" name="Text Placeholder 3">
            <a:extLst>
              <a:ext uri="{FF2B5EF4-FFF2-40B4-BE49-F238E27FC236}">
                <a16:creationId xmlns:a16="http://schemas.microsoft.com/office/drawing/2014/main" id="{AED8464E-43BD-3082-303B-255053A58AEF}"/>
              </a:ext>
            </a:extLst>
          </p:cNvPr>
          <p:cNvSpPr>
            <a:spLocks noGrp="1"/>
          </p:cNvSpPr>
          <p:nvPr>
            <p:ph type="body" sz="quarter" idx="16"/>
          </p:nvPr>
        </p:nvSpPr>
        <p:spPr>
          <a:xfrm>
            <a:off x="7225989" y="914400"/>
            <a:ext cx="4527396" cy="3378820"/>
          </a:xfrm>
          <a:noFill/>
        </p:spPr>
        <p:txBody>
          <a:bodyPr>
            <a:noAutofit/>
          </a:bodyPr>
          <a:lstStyle/>
          <a:p>
            <a:pPr algn="ctr"/>
            <a:r>
              <a:rPr lang="en-US" sz="3200" b="1" dirty="0">
                <a:solidFill>
                  <a:schemeClr val="accent1">
                    <a:lumMod val="20000"/>
                    <a:lumOff val="80000"/>
                  </a:schemeClr>
                </a:solidFill>
              </a:rPr>
              <a:t>The </a:t>
            </a:r>
            <a:r>
              <a:rPr lang="en-US" sz="3200" b="1" i="1" dirty="0">
                <a:solidFill>
                  <a:schemeClr val="accent1">
                    <a:lumMod val="20000"/>
                    <a:lumOff val="80000"/>
                  </a:schemeClr>
                </a:solidFill>
              </a:rPr>
              <a:t>Halakha</a:t>
            </a:r>
            <a:r>
              <a:rPr lang="en-US" sz="3200" b="1" dirty="0">
                <a:solidFill>
                  <a:schemeClr val="accent1">
                    <a:lumMod val="20000"/>
                    <a:lumOff val="80000"/>
                  </a:schemeClr>
                </a:solidFill>
              </a:rPr>
              <a:t> is the collective body of Jewish religious laws that are derived from the Written and Oral Torah. </a:t>
            </a:r>
          </a:p>
        </p:txBody>
      </p:sp>
    </p:spTree>
    <p:extLst>
      <p:ext uri="{BB962C8B-B14F-4D97-AF65-F5344CB8AC3E}">
        <p14:creationId xmlns:p14="http://schemas.microsoft.com/office/powerpoint/2010/main" val="111235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880946" y="1238501"/>
            <a:ext cx="5820938" cy="2720181"/>
          </a:xfrm>
        </p:spPr>
        <p:txBody>
          <a:bodyPr/>
          <a:lstStyle/>
          <a:p>
            <a:r>
              <a:rPr lang="en-US" sz="3600" dirty="0"/>
              <a:t>This only applies to bread made from one of the five chief grains (wheat, cultivated barley, spelt, wild barley, and oats).</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880946" y="4393579"/>
            <a:ext cx="10303729" cy="1951465"/>
          </a:xfrm>
          <a:solidFill>
            <a:schemeClr val="accent1">
              <a:lumMod val="20000"/>
              <a:lumOff val="80000"/>
            </a:schemeClr>
          </a:solidFill>
        </p:spPr>
        <p:txBody>
          <a:bodyPr/>
          <a:lstStyle/>
          <a:p>
            <a:r>
              <a:rPr lang="en-US" sz="3200" b="1" dirty="0">
                <a:solidFill>
                  <a:schemeClr val="bg1"/>
                </a:solidFill>
              </a:rPr>
              <a:t>Bread made with millet, teff, couscous, amaranth, farro, freekeh or quinoa doesn’t count.  Cornbread is okay too.  So much for “ancient grains!”  But don’t think the detailed rules stop here…</a:t>
            </a:r>
          </a:p>
        </p:txBody>
      </p:sp>
      <p:pic>
        <p:nvPicPr>
          <p:cNvPr id="5124" name="Picture 4" descr="Homemade Flatbread Recipe (No Yeast, No ...">
            <a:extLst>
              <a:ext uri="{FF2B5EF4-FFF2-40B4-BE49-F238E27FC236}">
                <a16:creationId xmlns:a16="http://schemas.microsoft.com/office/drawing/2014/main" id="{0A408111-D295-CD19-69CB-6A5C90F8C3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5724"/>
          <a:stretch/>
        </p:blipFill>
        <p:spPr bwMode="auto">
          <a:xfrm>
            <a:off x="7571679" y="719544"/>
            <a:ext cx="3612996" cy="348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1098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880946" y="1238501"/>
            <a:ext cx="5820938" cy="2720181"/>
          </a:xfrm>
        </p:spPr>
        <p:txBody>
          <a:bodyPr/>
          <a:lstStyle/>
          <a:p>
            <a:r>
              <a:rPr lang="en-US" sz="4000" dirty="0"/>
              <a:t>The washing is performed by pouring water from a cup over each hand. </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386576" y="4360125"/>
            <a:ext cx="11418848" cy="1951465"/>
          </a:xfrm>
          <a:solidFill>
            <a:schemeClr val="accent1">
              <a:lumMod val="20000"/>
              <a:lumOff val="80000"/>
            </a:schemeClr>
          </a:solidFill>
        </p:spPr>
        <p:txBody>
          <a:bodyPr/>
          <a:lstStyle/>
          <a:p>
            <a:r>
              <a:rPr lang="en-US" sz="2800" b="1" dirty="0">
                <a:solidFill>
                  <a:schemeClr val="bg1"/>
                </a:solidFill>
              </a:rPr>
              <a:t>This involved pouring a small quantity of water upon the fingers and palm of first one hand and then the other with the hand titled so that the water ran from the palm to the wrist, but no farther (all the time care being taken lest the water run back into the palm).  </a:t>
            </a:r>
            <a:endParaRPr lang="en-US" sz="3200" b="1" dirty="0">
              <a:solidFill>
                <a:schemeClr val="bg1"/>
              </a:solidFill>
            </a:endParaRPr>
          </a:p>
        </p:txBody>
      </p:sp>
      <p:pic>
        <p:nvPicPr>
          <p:cNvPr id="6146" name="Picture 2">
            <a:extLst>
              <a:ext uri="{FF2B5EF4-FFF2-40B4-BE49-F238E27FC236}">
                <a16:creationId xmlns:a16="http://schemas.microsoft.com/office/drawing/2014/main" id="{50C4C732-8A07-F671-2C4C-86D822C248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0458" y="916733"/>
            <a:ext cx="3040101" cy="3095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114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Pharisaical Handwashing</a:t>
            </a:r>
            <a:br>
              <a:rPr lang="en-US" sz="3600" dirty="0"/>
            </a:br>
            <a:r>
              <a:rPr lang="en-US" sz="3200" dirty="0">
                <a:solidFill>
                  <a:schemeClr val="bg1"/>
                </a:solidFill>
              </a:rPr>
              <a:t>Mark 7:1-5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000" dirty="0"/>
              <a:t>1 Then came together unto him the Pharisees, and certain of the scribes, which came from Jerusalem.</a:t>
            </a:r>
          </a:p>
          <a:p>
            <a:r>
              <a:rPr lang="en-US" sz="4000" dirty="0"/>
              <a:t>2 And when they saw some of his disciples eat bread with defiled, that is to say, with </a:t>
            </a:r>
            <a:r>
              <a:rPr lang="en-US" sz="4000" dirty="0" err="1"/>
              <a:t>unwashen</a:t>
            </a:r>
            <a:r>
              <a:rPr lang="en-US" sz="4000" dirty="0"/>
              <a:t>, hands, they found fault.</a:t>
            </a:r>
          </a:p>
        </p:txBody>
      </p:sp>
      <p:pic>
        <p:nvPicPr>
          <p:cNvPr id="4" name="Picture 2">
            <a:extLst>
              <a:ext uri="{FF2B5EF4-FFF2-40B4-BE49-F238E27FC236}">
                <a16:creationId xmlns:a16="http://schemas.microsoft.com/office/drawing/2014/main" id="{0173B3DE-8F6E-68A0-E0D0-B3A4716DEA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6596"/>
          <a:stretch/>
        </p:blipFill>
        <p:spPr bwMode="auto">
          <a:xfrm>
            <a:off x="1073150" y="2381250"/>
            <a:ext cx="3479800" cy="4008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33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880946" y="1238501"/>
            <a:ext cx="5820938" cy="2720181"/>
          </a:xfrm>
        </p:spPr>
        <p:txBody>
          <a:bodyPr/>
          <a:lstStyle/>
          <a:p>
            <a:r>
              <a:rPr lang="en-US" sz="3800" dirty="0"/>
              <a:t>The minimum amount of water prescribed was that which could be contained in one and a half egg shells. </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880946" y="4393579"/>
            <a:ext cx="10303729" cy="1639231"/>
          </a:xfrm>
          <a:solidFill>
            <a:schemeClr val="accent1">
              <a:lumMod val="20000"/>
              <a:lumOff val="80000"/>
            </a:schemeClr>
          </a:solidFill>
        </p:spPr>
        <p:txBody>
          <a:bodyPr/>
          <a:lstStyle/>
          <a:p>
            <a:r>
              <a:rPr lang="en-US" sz="3200" b="1" dirty="0">
                <a:solidFill>
                  <a:schemeClr val="bg1"/>
                </a:solidFill>
              </a:rPr>
              <a:t>I can personally vouch for the fact that eggs come in a range of different sizes.  Even assuming that these are chicken eggs!  </a:t>
            </a:r>
          </a:p>
        </p:txBody>
      </p:sp>
      <p:pic>
        <p:nvPicPr>
          <p:cNvPr id="7174" name="Picture 6" descr="Egg Size Equivalents – Egg Conversion ...">
            <a:extLst>
              <a:ext uri="{FF2B5EF4-FFF2-40B4-BE49-F238E27FC236}">
                <a16:creationId xmlns:a16="http://schemas.microsoft.com/office/drawing/2014/main" id="{4DF819B5-D8AD-9ABC-46FD-2DB23B096B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1779" y="825190"/>
            <a:ext cx="3949275" cy="3261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407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747130" y="1384379"/>
            <a:ext cx="6088567" cy="2720181"/>
          </a:xfrm>
        </p:spPr>
        <p:txBody>
          <a:bodyPr/>
          <a:lstStyle/>
          <a:p>
            <a:r>
              <a:rPr lang="en-US" sz="3200" dirty="0"/>
              <a:t>After the first hand is washed, it is pure. The unwashed hand is not. If the two hands touch after the first hand was washed, it is necessary to rewash the first one.</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944135" y="4497888"/>
            <a:ext cx="10303729" cy="1523771"/>
          </a:xfrm>
          <a:solidFill>
            <a:schemeClr val="accent1">
              <a:lumMod val="20000"/>
              <a:lumOff val="80000"/>
            </a:schemeClr>
          </a:solidFill>
        </p:spPr>
        <p:txBody>
          <a:bodyPr/>
          <a:lstStyle/>
          <a:p>
            <a:r>
              <a:rPr lang="en-US" sz="3200" b="1" dirty="0">
                <a:solidFill>
                  <a:schemeClr val="bg1"/>
                </a:solidFill>
              </a:rPr>
              <a:t>Later guidelines mandated the use of a two-handled cup to make the process simpler, as the hands had to avoid touching each other.</a:t>
            </a:r>
          </a:p>
        </p:txBody>
      </p:sp>
      <p:pic>
        <p:nvPicPr>
          <p:cNvPr id="8194" name="Picture 2" descr="Essential Handicrafts –">
            <a:extLst>
              <a:ext uri="{FF2B5EF4-FFF2-40B4-BE49-F238E27FC236}">
                <a16:creationId xmlns:a16="http://schemas.microsoft.com/office/drawing/2014/main" id="{1CBF1B61-8552-2A9E-D5D6-20C4C9CC2C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52" t="17137" r="5597" b="10364"/>
          <a:stretch/>
        </p:blipFill>
        <p:spPr bwMode="auto">
          <a:xfrm>
            <a:off x="7266879" y="836341"/>
            <a:ext cx="3980985" cy="3361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481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747130" y="1384379"/>
            <a:ext cx="6088567" cy="2720181"/>
          </a:xfrm>
        </p:spPr>
        <p:txBody>
          <a:bodyPr/>
          <a:lstStyle/>
          <a:p>
            <a:r>
              <a:rPr lang="en-US" sz="3600" dirty="0"/>
              <a:t>Rabbinic law requires that travelers go as far as </a:t>
            </a:r>
            <a:r>
              <a:rPr lang="en-US" sz="3600" u="sng" dirty="0"/>
              <a:t>four Biblical miles </a:t>
            </a:r>
            <a:r>
              <a:rPr lang="en-US" sz="3600" dirty="0"/>
              <a:t>to obtain water for washing prior to eating bread.  </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944135" y="4497888"/>
            <a:ext cx="10303729" cy="1807118"/>
          </a:xfrm>
          <a:solidFill>
            <a:schemeClr val="accent1">
              <a:lumMod val="20000"/>
              <a:lumOff val="80000"/>
            </a:schemeClr>
          </a:solidFill>
        </p:spPr>
        <p:txBody>
          <a:bodyPr/>
          <a:lstStyle/>
          <a:p>
            <a:pPr marL="457200" indent="-457200">
              <a:buFont typeface="Arial" panose="020B0604020202020204" pitchFamily="34" charset="0"/>
              <a:buChar char="•"/>
            </a:pPr>
            <a:r>
              <a:rPr lang="en-US" sz="3200" b="1" dirty="0">
                <a:solidFill>
                  <a:schemeClr val="bg1"/>
                </a:solidFill>
              </a:rPr>
              <a:t>If there is a known water source there. </a:t>
            </a:r>
          </a:p>
          <a:p>
            <a:pPr marL="457200" indent="-457200">
              <a:buFont typeface="Arial" panose="020B0604020202020204" pitchFamily="34" charset="0"/>
              <a:buChar char="•"/>
            </a:pPr>
            <a:r>
              <a:rPr lang="en-US" sz="3200" b="1" dirty="0">
                <a:solidFill>
                  <a:schemeClr val="bg1"/>
                </a:solidFill>
              </a:rPr>
              <a:t>This applies only to when the water source lies in one's direction of travel.</a:t>
            </a:r>
          </a:p>
        </p:txBody>
      </p:sp>
      <p:sp>
        <p:nvSpPr>
          <p:cNvPr id="4" name="Text Placeholder 3">
            <a:extLst>
              <a:ext uri="{FF2B5EF4-FFF2-40B4-BE49-F238E27FC236}">
                <a16:creationId xmlns:a16="http://schemas.microsoft.com/office/drawing/2014/main" id="{AD6FED13-05A5-F9EA-2AD3-6B118140CB48}"/>
              </a:ext>
            </a:extLst>
          </p:cNvPr>
          <p:cNvSpPr>
            <a:spLocks noGrp="1"/>
          </p:cNvSpPr>
          <p:nvPr>
            <p:ph type="body" sz="quarter" idx="16"/>
          </p:nvPr>
        </p:nvSpPr>
        <p:spPr>
          <a:xfrm>
            <a:off x="7262949" y="354077"/>
            <a:ext cx="4716859" cy="3869474"/>
          </a:xfrm>
          <a:noFill/>
        </p:spPr>
        <p:txBody>
          <a:bodyPr>
            <a:noAutofit/>
          </a:bodyPr>
          <a:lstStyle/>
          <a:p>
            <a:pPr algn="ctr"/>
            <a:r>
              <a:rPr lang="en-US" sz="3000" b="1" dirty="0">
                <a:solidFill>
                  <a:schemeClr val="accent1">
                    <a:lumMod val="20000"/>
                    <a:lumOff val="80000"/>
                  </a:schemeClr>
                </a:solidFill>
              </a:rPr>
              <a:t>The length of a Biblical mile in today’s measure is not entirely clear.  (It depends on the length one assigns a “cubit.”)  But estimates involve a man walking a Biblical mile in 18-24 minutes.  </a:t>
            </a:r>
          </a:p>
        </p:txBody>
      </p:sp>
    </p:spTree>
    <p:extLst>
      <p:ext uri="{BB962C8B-B14F-4D97-AF65-F5344CB8AC3E}">
        <p14:creationId xmlns:p14="http://schemas.microsoft.com/office/powerpoint/2010/main" val="769326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747130" y="1175657"/>
            <a:ext cx="6088567" cy="2769327"/>
          </a:xfrm>
        </p:spPr>
        <p:txBody>
          <a:bodyPr/>
          <a:lstStyle/>
          <a:p>
            <a:r>
              <a:rPr lang="en-US" sz="3600" dirty="0"/>
              <a:t>If the traveler already passed the water source, he is only obligated to backtrack to a distance of one Biblical mile.</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944136" y="4419512"/>
            <a:ext cx="9863202" cy="1571986"/>
          </a:xfrm>
          <a:solidFill>
            <a:schemeClr val="accent1">
              <a:lumMod val="20000"/>
              <a:lumOff val="80000"/>
            </a:schemeClr>
          </a:solidFill>
        </p:spPr>
        <p:txBody>
          <a:bodyPr/>
          <a:lstStyle/>
          <a:p>
            <a:r>
              <a:rPr lang="en-US" sz="3200" b="1" dirty="0">
                <a:solidFill>
                  <a:schemeClr val="bg1"/>
                </a:solidFill>
              </a:rPr>
              <a:t>These rules appear to require a quite extensive knowledge of local geography and a fairly precise sense of distance. </a:t>
            </a:r>
          </a:p>
        </p:txBody>
      </p:sp>
      <p:pic>
        <p:nvPicPr>
          <p:cNvPr id="9218" name="Picture 2">
            <a:extLst>
              <a:ext uri="{FF2B5EF4-FFF2-40B4-BE49-F238E27FC236}">
                <a16:creationId xmlns:a16="http://schemas.microsoft.com/office/drawing/2014/main" id="{622804A8-EA59-43CE-8597-E3DA8B007A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81" t="11429" r="6357" b="13044"/>
          <a:stretch/>
        </p:blipFill>
        <p:spPr bwMode="auto">
          <a:xfrm>
            <a:off x="7689669" y="967695"/>
            <a:ext cx="3640182" cy="3198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561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747130" y="1175657"/>
            <a:ext cx="6088567" cy="2769327"/>
          </a:xfrm>
        </p:spPr>
        <p:txBody>
          <a:bodyPr/>
          <a:lstStyle/>
          <a:p>
            <a:r>
              <a:rPr lang="en-US" sz="3600" dirty="0"/>
              <a:t>If there was no water available, a person would simply go through the motions of washing his hands as described.  </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1092182" y="4436929"/>
            <a:ext cx="9523567" cy="1571986"/>
          </a:xfrm>
          <a:solidFill>
            <a:schemeClr val="accent1">
              <a:lumMod val="20000"/>
              <a:lumOff val="80000"/>
            </a:schemeClr>
          </a:solidFill>
        </p:spPr>
        <p:txBody>
          <a:bodyPr/>
          <a:lstStyle/>
          <a:p>
            <a:r>
              <a:rPr lang="en-US" sz="3200" b="1" dirty="0">
                <a:solidFill>
                  <a:schemeClr val="bg1"/>
                </a:solidFill>
              </a:rPr>
              <a:t>I’m not sure what this is meant to achieve, but I suppose exceptions occasionally had to be made.  </a:t>
            </a:r>
          </a:p>
        </p:txBody>
      </p:sp>
      <p:pic>
        <p:nvPicPr>
          <p:cNvPr id="10244" name="Picture 4" descr="Ritual purification - Wikipedia">
            <a:extLst>
              <a:ext uri="{FF2B5EF4-FFF2-40B4-BE49-F238E27FC236}">
                <a16:creationId xmlns:a16="http://schemas.microsoft.com/office/drawing/2014/main" id="{B8BF3DAE-0A53-1E1A-6069-21BB392133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824"/>
          <a:stretch/>
        </p:blipFill>
        <p:spPr bwMode="auto">
          <a:xfrm>
            <a:off x="7648243" y="388169"/>
            <a:ext cx="3307141" cy="3802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202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Matthew 15:1-3</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419226"/>
            <a:ext cx="5896389" cy="5087900"/>
          </a:xfrm>
        </p:spPr>
        <p:txBody>
          <a:bodyPr>
            <a:noAutofit/>
          </a:bodyPr>
          <a:lstStyle/>
          <a:p>
            <a:r>
              <a:rPr lang="en-US" sz="3200" b="1" dirty="0"/>
              <a:t>2 Why do thy disciples </a:t>
            </a:r>
            <a:r>
              <a:rPr lang="en-US" sz="3200" b="1" dirty="0">
                <a:solidFill>
                  <a:schemeClr val="accent1">
                    <a:lumMod val="20000"/>
                    <a:lumOff val="80000"/>
                  </a:schemeClr>
                </a:solidFill>
              </a:rPr>
              <a:t>transgress the tradition </a:t>
            </a:r>
            <a:r>
              <a:rPr lang="en-US" sz="3200" b="1" dirty="0"/>
              <a:t>of the elders? for they wash not their hands when they eat bread.</a:t>
            </a:r>
          </a:p>
          <a:p>
            <a:r>
              <a:rPr lang="en-US" sz="3200" b="1" dirty="0"/>
              <a:t>3 But he answered and said unto them, Why do ye also </a:t>
            </a:r>
            <a:r>
              <a:rPr lang="en-US" sz="3200" b="1" dirty="0">
                <a:solidFill>
                  <a:schemeClr val="accent1">
                    <a:lumMod val="20000"/>
                    <a:lumOff val="80000"/>
                  </a:schemeClr>
                </a:solidFill>
              </a:rPr>
              <a:t>transgress the commandment of God </a:t>
            </a:r>
            <a:r>
              <a:rPr lang="en-US" sz="3200" b="1" dirty="0"/>
              <a:t>by your tradition?</a:t>
            </a:r>
          </a:p>
        </p:txBody>
      </p:sp>
      <p:pic>
        <p:nvPicPr>
          <p:cNvPr id="16" name="Picture Placeholder 15">
            <a:extLst>
              <a:ext uri="{FF2B5EF4-FFF2-40B4-BE49-F238E27FC236}">
                <a16:creationId xmlns:a16="http://schemas.microsoft.com/office/drawing/2014/main" id="{617B08E8-3FAE-BB2D-624F-01BA2C575353}"/>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1" r="40883"/>
          <a:stretch/>
        </p:blipFill>
        <p:spPr>
          <a:xfrm>
            <a:off x="6098117" y="0"/>
            <a:ext cx="6093883" cy="6858000"/>
          </a:xfrm>
        </p:spPr>
      </p:pic>
    </p:spTree>
    <p:extLst>
      <p:ext uri="{BB962C8B-B14F-4D97-AF65-F5344CB8AC3E}">
        <p14:creationId xmlns:p14="http://schemas.microsoft.com/office/powerpoint/2010/main" val="1633883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304800" y="240145"/>
            <a:ext cx="11711709" cy="1409721"/>
          </a:xfrm>
          <a:solidFill>
            <a:schemeClr val="accent1">
              <a:lumMod val="50000"/>
            </a:schemeClr>
          </a:solidFill>
        </p:spPr>
        <p:txBody>
          <a:bodyPr/>
          <a:lstStyle/>
          <a:p>
            <a:r>
              <a:rPr lang="en-US" dirty="0"/>
              <a:t>“I am made all things to all men, that I might by all means save some.”  </a:t>
            </a:r>
            <a:r>
              <a:rPr lang="en-US" sz="3200" dirty="0"/>
              <a:t>1 Cor. 9:22</a:t>
            </a:r>
            <a:endParaRPr lang="en-US" dirty="0"/>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a:xfrm>
            <a:off x="435429" y="2066836"/>
            <a:ext cx="11295017" cy="4343976"/>
          </a:xfrm>
        </p:spPr>
        <p:txBody>
          <a:bodyPr>
            <a:normAutofit/>
          </a:bodyPr>
          <a:lstStyle/>
          <a:p>
            <a:pPr marL="0" indent="0">
              <a:buNone/>
            </a:pPr>
            <a:r>
              <a:rPr lang="en-US" sz="3600" dirty="0"/>
              <a:t>There’s nothing quite as dangerous as a false sense of security!  The Pharisees here believe themselves to be secure in God’s favor because of their efforts to be ritually clean.  Jesus isn’t objecting to handwashing.  But He must object to the misleading practices that were giving these people a false sense of security.  </a:t>
            </a:r>
          </a:p>
        </p:txBody>
      </p:sp>
    </p:spTree>
    <p:extLst>
      <p:ext uri="{BB962C8B-B14F-4D97-AF65-F5344CB8AC3E}">
        <p14:creationId xmlns:p14="http://schemas.microsoft.com/office/powerpoint/2010/main" val="3837884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Desire of Ages</a:t>
            </a:r>
            <a:r>
              <a:rPr lang="en-US" sz="6000" dirty="0"/>
              <a:t> pg. 396</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390939" y="2222287"/>
            <a:ext cx="11410122" cy="4188525"/>
          </a:xfrm>
        </p:spPr>
        <p:txBody>
          <a:bodyPr>
            <a:noAutofit/>
          </a:bodyPr>
          <a:lstStyle/>
          <a:p>
            <a:pPr marL="0" indent="0">
              <a:buNone/>
            </a:pPr>
            <a:r>
              <a:rPr lang="en-US" sz="4000" b="1" dirty="0"/>
              <a:t>“The rules in regard to purification were numberless. The period of a lifetime was scarcely sufficient for one to learn them all. The life of those who tried to observe the rabbinical requirements was one long struggle against ceremonial defilement, an endless round of washings and purifications.”</a:t>
            </a:r>
          </a:p>
        </p:txBody>
      </p:sp>
    </p:spTree>
    <p:extLst>
      <p:ext uri="{BB962C8B-B14F-4D97-AF65-F5344CB8AC3E}">
        <p14:creationId xmlns:p14="http://schemas.microsoft.com/office/powerpoint/2010/main" val="3539858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Desire of Ages</a:t>
            </a:r>
            <a:r>
              <a:rPr lang="en-US" sz="6000" dirty="0"/>
              <a:t> pg. 396</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187355" y="2222287"/>
            <a:ext cx="10194643" cy="4188525"/>
          </a:xfrm>
        </p:spPr>
        <p:txBody>
          <a:bodyPr>
            <a:noAutofit/>
          </a:bodyPr>
          <a:lstStyle/>
          <a:p>
            <a:pPr marL="0" indent="0">
              <a:buNone/>
            </a:pPr>
            <a:r>
              <a:rPr lang="en-US" sz="4400" b="1" dirty="0"/>
              <a:t>“While the people were occupied with trifling distinctions, and observances which God had not required, their attention was turned away from the great principles of His law.” </a:t>
            </a:r>
          </a:p>
        </p:txBody>
      </p:sp>
    </p:spTree>
    <p:extLst>
      <p:ext uri="{BB962C8B-B14F-4D97-AF65-F5344CB8AC3E}">
        <p14:creationId xmlns:p14="http://schemas.microsoft.com/office/powerpoint/2010/main" val="32280079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Exalting the TRUTH</a:t>
            </a:r>
            <a:br>
              <a:rPr lang="en-US" sz="3600" dirty="0"/>
            </a:br>
            <a:r>
              <a:rPr lang="en-US" sz="3200" dirty="0">
                <a:solidFill>
                  <a:schemeClr val="accent3">
                    <a:lumMod val="20000"/>
                    <a:lumOff val="80000"/>
                  </a:schemeClr>
                </a:solidFill>
              </a:rPr>
              <a:t>Mark 7:5-24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200" dirty="0"/>
              <a:t>5 Then the Pharisees and scribes asked him, Why walk not thy disciples according to the tradition of the elders, but eat bread with </a:t>
            </a:r>
            <a:r>
              <a:rPr lang="en-US" sz="3200" dirty="0" err="1"/>
              <a:t>unwashen</a:t>
            </a:r>
            <a:r>
              <a:rPr lang="en-US" sz="3200" dirty="0"/>
              <a:t> hands?</a:t>
            </a:r>
          </a:p>
          <a:p>
            <a:r>
              <a:rPr lang="en-US" sz="3200" dirty="0"/>
              <a:t>6 He answered and said unto them, Well hath Esaias prophesied of you hypocrites, as it is written, This people </a:t>
            </a:r>
            <a:r>
              <a:rPr lang="en-US" sz="3200" dirty="0" err="1"/>
              <a:t>honoureth</a:t>
            </a:r>
            <a:r>
              <a:rPr lang="en-US" sz="3200" dirty="0"/>
              <a:t> me with their lips, but their heart is far from me.</a:t>
            </a:r>
          </a:p>
        </p:txBody>
      </p:sp>
      <p:pic>
        <p:nvPicPr>
          <p:cNvPr id="11266" name="Picture 2" descr="Jesus talking to Pharisees in Jerusalem">
            <a:extLst>
              <a:ext uri="{FF2B5EF4-FFF2-40B4-BE49-F238E27FC236}">
                <a16:creationId xmlns:a16="http://schemas.microsoft.com/office/drawing/2014/main" id="{CCC86802-A91F-C84D-A8C6-879B0D690A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711"/>
          <a:stretch/>
        </p:blipFill>
        <p:spPr bwMode="auto">
          <a:xfrm>
            <a:off x="1073149" y="2352675"/>
            <a:ext cx="3618491" cy="3643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04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Pharisaical Handwashing</a:t>
            </a:r>
            <a:br>
              <a:rPr lang="en-US" sz="3600" dirty="0"/>
            </a:br>
            <a:r>
              <a:rPr lang="en-US" sz="3200" dirty="0">
                <a:solidFill>
                  <a:schemeClr val="bg1"/>
                </a:solidFill>
              </a:rPr>
              <a:t>Mark 7:3-5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3 For the Pharisees, and all the Jews, except they wash their hands oft, eat not, holding the tradition of the elders.</a:t>
            </a:r>
          </a:p>
        </p:txBody>
      </p:sp>
      <p:pic>
        <p:nvPicPr>
          <p:cNvPr id="4" name="Picture 2">
            <a:extLst>
              <a:ext uri="{FF2B5EF4-FFF2-40B4-BE49-F238E27FC236}">
                <a16:creationId xmlns:a16="http://schemas.microsoft.com/office/drawing/2014/main" id="{0173B3DE-8F6E-68A0-E0D0-B3A4716DEA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641" r="8955"/>
          <a:stretch/>
        </p:blipFill>
        <p:spPr bwMode="auto">
          <a:xfrm>
            <a:off x="1073150" y="2381250"/>
            <a:ext cx="3479800" cy="4008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063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Exalting the TRUTH</a:t>
            </a:r>
            <a:br>
              <a:rPr lang="en-US" sz="3600" dirty="0"/>
            </a:br>
            <a:r>
              <a:rPr lang="en-US" sz="3200" dirty="0">
                <a:solidFill>
                  <a:schemeClr val="accent3">
                    <a:lumMod val="20000"/>
                    <a:lumOff val="80000"/>
                  </a:schemeClr>
                </a:solidFill>
              </a:rPr>
              <a:t>Mark 7:7-24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600" dirty="0"/>
              <a:t>7 Howbeit in vain do they worship me, teaching for doctrines the commandments of men.</a:t>
            </a:r>
          </a:p>
          <a:p>
            <a:r>
              <a:rPr lang="en-US" sz="3600" dirty="0"/>
              <a:t>8 For laying aside the commandment of God, ye hold the tradition of men, as the washing of pots and cups: and many other such like things ye do.</a:t>
            </a:r>
          </a:p>
        </p:txBody>
      </p:sp>
      <p:pic>
        <p:nvPicPr>
          <p:cNvPr id="12290" name="Picture 2" descr="Isaiah - Wikipedia">
            <a:extLst>
              <a:ext uri="{FF2B5EF4-FFF2-40B4-BE49-F238E27FC236}">
                <a16:creationId xmlns:a16="http://schemas.microsoft.com/office/drawing/2014/main" id="{1CE40BC8-8CA9-46D7-AD06-352A1C5D6B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8442"/>
          <a:stretch/>
        </p:blipFill>
        <p:spPr bwMode="auto">
          <a:xfrm>
            <a:off x="1073150" y="2511494"/>
            <a:ext cx="3547533" cy="3485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203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The Commandments of Men</a:t>
            </a:r>
            <a:br>
              <a:rPr lang="en-US" sz="4800" dirty="0"/>
            </a:br>
            <a:r>
              <a:rPr lang="en-US" sz="3600" dirty="0"/>
              <a:t>Isaiah 29:13-16</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200" dirty="0">
                <a:solidFill>
                  <a:schemeClr val="bg1"/>
                </a:solidFill>
              </a:rPr>
              <a:t>13 Wherefore the Lord said, Forasmuch as this people draw near me with their mouth, and with their lips do </a:t>
            </a:r>
            <a:r>
              <a:rPr lang="en-US" sz="3200" dirty="0" err="1">
                <a:solidFill>
                  <a:schemeClr val="bg1"/>
                </a:solidFill>
              </a:rPr>
              <a:t>honour</a:t>
            </a:r>
            <a:r>
              <a:rPr lang="en-US" sz="3200" dirty="0">
                <a:solidFill>
                  <a:schemeClr val="bg1"/>
                </a:solidFill>
              </a:rPr>
              <a:t> me, but have removed their heart far from me, and their fear toward me is taught by the precept of men:</a:t>
            </a:r>
          </a:p>
        </p:txBody>
      </p:sp>
      <p:pic>
        <p:nvPicPr>
          <p:cNvPr id="13318" name="Picture 6" descr="The Power of Rituals to Heal Grief ...">
            <a:extLst>
              <a:ext uri="{FF2B5EF4-FFF2-40B4-BE49-F238E27FC236}">
                <a16:creationId xmlns:a16="http://schemas.microsoft.com/office/drawing/2014/main" id="{42141C83-B94D-CBB9-4CA0-4E552B8F24A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3248" r="44147"/>
          <a:stretch/>
        </p:blipFill>
        <p:spPr bwMode="auto">
          <a:xfrm>
            <a:off x="581891" y="2222286"/>
            <a:ext cx="4128655" cy="418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072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The Commandments of Men</a:t>
            </a:r>
            <a:br>
              <a:rPr lang="en-US" sz="4800" dirty="0"/>
            </a:br>
            <a:r>
              <a:rPr lang="en-US" sz="3600" dirty="0"/>
              <a:t>Isaiah 29:14-16</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200" dirty="0">
                <a:solidFill>
                  <a:schemeClr val="bg1"/>
                </a:solidFill>
              </a:rPr>
              <a:t>14 Therefore, behold, I will proceed to do a </a:t>
            </a:r>
            <a:r>
              <a:rPr lang="en-US" sz="3200" dirty="0" err="1">
                <a:solidFill>
                  <a:schemeClr val="bg1"/>
                </a:solidFill>
              </a:rPr>
              <a:t>marvellous</a:t>
            </a:r>
            <a:r>
              <a:rPr lang="en-US" sz="3200" dirty="0">
                <a:solidFill>
                  <a:schemeClr val="bg1"/>
                </a:solidFill>
              </a:rPr>
              <a:t> work among this people, even a </a:t>
            </a:r>
            <a:r>
              <a:rPr lang="en-US" sz="3200" dirty="0" err="1">
                <a:solidFill>
                  <a:schemeClr val="bg1"/>
                </a:solidFill>
              </a:rPr>
              <a:t>marvellous</a:t>
            </a:r>
            <a:r>
              <a:rPr lang="en-US" sz="3200" dirty="0">
                <a:solidFill>
                  <a:schemeClr val="bg1"/>
                </a:solidFill>
              </a:rPr>
              <a:t> work and a wonder: for the wisdom of their wise men shall perish, and the understanding of their prudent men shall be hid.</a:t>
            </a:r>
          </a:p>
        </p:txBody>
      </p:sp>
      <p:pic>
        <p:nvPicPr>
          <p:cNvPr id="14340" name="Picture 4" descr="The Darkening Mind">
            <a:extLst>
              <a:ext uri="{FF2B5EF4-FFF2-40B4-BE49-F238E27FC236}">
                <a16:creationId xmlns:a16="http://schemas.microsoft.com/office/drawing/2014/main" id="{4AA6F5BA-2288-847A-36A4-57D461201EA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8380" r="16573"/>
          <a:stretch/>
        </p:blipFill>
        <p:spPr bwMode="auto">
          <a:xfrm>
            <a:off x="810000" y="2334176"/>
            <a:ext cx="3916218" cy="4001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3110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The Commandments of Men</a:t>
            </a:r>
            <a:br>
              <a:rPr lang="en-US" sz="4800" dirty="0"/>
            </a:br>
            <a:r>
              <a:rPr lang="en-US" sz="3600" dirty="0"/>
              <a:t>Isaiah 29:15-16</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15 Woe unto them that seek deep to hide their counsel from the Lord, and their works are in the dark, and they say, Who </a:t>
            </a:r>
            <a:r>
              <a:rPr lang="en-US" sz="3600" dirty="0" err="1">
                <a:solidFill>
                  <a:schemeClr val="bg1"/>
                </a:solidFill>
              </a:rPr>
              <a:t>seeth</a:t>
            </a:r>
            <a:r>
              <a:rPr lang="en-US" sz="3600" dirty="0">
                <a:solidFill>
                  <a:schemeClr val="bg1"/>
                </a:solidFill>
              </a:rPr>
              <a:t> us? and who </a:t>
            </a:r>
            <a:r>
              <a:rPr lang="en-US" sz="3600" dirty="0" err="1">
                <a:solidFill>
                  <a:schemeClr val="bg1"/>
                </a:solidFill>
              </a:rPr>
              <a:t>knoweth</a:t>
            </a:r>
            <a:r>
              <a:rPr lang="en-US" sz="3600" dirty="0">
                <a:solidFill>
                  <a:schemeClr val="bg1"/>
                </a:solidFill>
              </a:rPr>
              <a:t> us?</a:t>
            </a:r>
          </a:p>
        </p:txBody>
      </p:sp>
      <p:pic>
        <p:nvPicPr>
          <p:cNvPr id="15364" name="Picture 4" descr="Biblical Psychology: the Mystery of the Human Mind • Deshen Daily">
            <a:extLst>
              <a:ext uri="{FF2B5EF4-FFF2-40B4-BE49-F238E27FC236}">
                <a16:creationId xmlns:a16="http://schemas.microsoft.com/office/drawing/2014/main" id="{C358191E-1159-DA1E-2105-04CC4E79C13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24069" y="2656610"/>
            <a:ext cx="4321247" cy="3494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403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The Commandments of Men</a:t>
            </a:r>
            <a:br>
              <a:rPr lang="en-US" sz="4800" dirty="0"/>
            </a:br>
            <a:r>
              <a:rPr lang="en-US" sz="3600" dirty="0"/>
              <a:t>Isaiah 29:16</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200" dirty="0">
                <a:solidFill>
                  <a:schemeClr val="bg1"/>
                </a:solidFill>
              </a:rPr>
              <a:t>16 Surely your turning of things upside down shall be esteemed as the potter's clay: for shall the work say of him that made it, He made me not? or shall the thing framed say of him that framed it, He had no understanding?</a:t>
            </a:r>
          </a:p>
        </p:txBody>
      </p:sp>
      <p:pic>
        <p:nvPicPr>
          <p:cNvPr id="16386" name="Picture 2" descr="Animated Clay Man Returns To TV Screens ...">
            <a:extLst>
              <a:ext uri="{FF2B5EF4-FFF2-40B4-BE49-F238E27FC236}">
                <a16:creationId xmlns:a16="http://schemas.microsoft.com/office/drawing/2014/main" id="{E300C704-3DE8-5CBA-3C22-238A173478E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2258" r="19785"/>
          <a:stretch/>
        </p:blipFill>
        <p:spPr bwMode="auto">
          <a:xfrm>
            <a:off x="577987" y="2222286"/>
            <a:ext cx="4242051" cy="4153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4735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Exalting the TRUTH</a:t>
            </a:r>
            <a:br>
              <a:rPr lang="en-US" sz="3600" dirty="0"/>
            </a:br>
            <a:r>
              <a:rPr lang="en-US" sz="3200" dirty="0">
                <a:solidFill>
                  <a:schemeClr val="accent3">
                    <a:lumMod val="20000"/>
                    <a:lumOff val="80000"/>
                  </a:schemeClr>
                </a:solidFill>
              </a:rPr>
              <a:t>Mark 7:9-24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5096403" y="446088"/>
            <a:ext cx="6678153" cy="5550521"/>
          </a:xfrm>
        </p:spPr>
        <p:txBody>
          <a:bodyPr>
            <a:noAutofit/>
          </a:bodyPr>
          <a:lstStyle/>
          <a:p>
            <a:r>
              <a:rPr lang="en-US" sz="3600" dirty="0"/>
              <a:t>9 And he said unto them, Full well ye reject the commandment of God, that ye may keep your own tradition.</a:t>
            </a:r>
          </a:p>
          <a:p>
            <a:r>
              <a:rPr lang="en-US" sz="3600" dirty="0"/>
              <a:t>10 For Moses said, </a:t>
            </a:r>
            <a:r>
              <a:rPr lang="en-US" sz="3600" dirty="0" err="1"/>
              <a:t>Honour</a:t>
            </a:r>
            <a:r>
              <a:rPr lang="en-US" sz="3600" dirty="0"/>
              <a:t> thy father and thy mother; and, Whoso </a:t>
            </a:r>
            <a:r>
              <a:rPr lang="en-US" sz="3600" dirty="0" err="1"/>
              <a:t>curseth</a:t>
            </a:r>
            <a:r>
              <a:rPr lang="en-US" sz="3600" dirty="0"/>
              <a:t> father or mother, let him die the death:</a:t>
            </a:r>
          </a:p>
        </p:txBody>
      </p:sp>
      <p:pic>
        <p:nvPicPr>
          <p:cNvPr id="17410" name="Picture 2" descr="THE TRADITION OF MEN OR GOD? - Preach the Word">
            <a:extLst>
              <a:ext uri="{FF2B5EF4-FFF2-40B4-BE49-F238E27FC236}">
                <a16:creationId xmlns:a16="http://schemas.microsoft.com/office/drawing/2014/main" id="{E40DDE1A-9611-2021-486F-1A316BEC07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31" r="1960"/>
          <a:stretch/>
        </p:blipFill>
        <p:spPr bwMode="auto">
          <a:xfrm>
            <a:off x="228599" y="2413591"/>
            <a:ext cx="4867805" cy="3392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5960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Exalting the TRUTH</a:t>
            </a:r>
            <a:br>
              <a:rPr lang="en-US" sz="3600" dirty="0"/>
            </a:br>
            <a:r>
              <a:rPr lang="en-US" sz="3200" dirty="0">
                <a:solidFill>
                  <a:schemeClr val="accent3">
                    <a:lumMod val="20000"/>
                    <a:lumOff val="80000"/>
                  </a:schemeClr>
                </a:solidFill>
              </a:rPr>
              <a:t>Mark 7:11-24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600" dirty="0"/>
              <a:t>11 But ye say, If a man shall say to his father or mother, It is Corban, that is to say, a gift, by whatsoever thou </a:t>
            </a:r>
            <a:r>
              <a:rPr lang="en-US" sz="3600" dirty="0" err="1"/>
              <a:t>mightest</a:t>
            </a:r>
            <a:r>
              <a:rPr lang="en-US" sz="3600" dirty="0"/>
              <a:t> be profited by me; he shall be free.</a:t>
            </a:r>
          </a:p>
          <a:p>
            <a:r>
              <a:rPr lang="en-US" sz="3600" dirty="0"/>
              <a:t>12 And ye suffer him no more to do ought for his father or his mother;</a:t>
            </a:r>
          </a:p>
        </p:txBody>
      </p:sp>
      <p:pic>
        <p:nvPicPr>
          <p:cNvPr id="18434" name="Picture 2" descr="The Pharisees: Understanding Their Role ...">
            <a:extLst>
              <a:ext uri="{FF2B5EF4-FFF2-40B4-BE49-F238E27FC236}">
                <a16:creationId xmlns:a16="http://schemas.microsoft.com/office/drawing/2014/main" id="{1934BB77-B8A4-5572-AF9A-BCBAF2F4EE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021" t="285" r="5185" b="-285"/>
          <a:stretch/>
        </p:blipFill>
        <p:spPr bwMode="auto">
          <a:xfrm>
            <a:off x="1073150" y="2391977"/>
            <a:ext cx="3547533" cy="3242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1615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Exalting the TRUTH</a:t>
            </a:r>
            <a:br>
              <a:rPr lang="en-US" sz="3600" dirty="0"/>
            </a:br>
            <a:r>
              <a:rPr lang="en-US" sz="3200" dirty="0">
                <a:solidFill>
                  <a:schemeClr val="accent3">
                    <a:lumMod val="20000"/>
                    <a:lumOff val="80000"/>
                  </a:schemeClr>
                </a:solidFill>
              </a:rPr>
              <a:t>Mark 7:13-24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4400" dirty="0"/>
              <a:t>13 Making the word of God of none effect through your tradition, which ye have delivered: and many such like things do ye.</a:t>
            </a:r>
          </a:p>
        </p:txBody>
      </p:sp>
      <p:pic>
        <p:nvPicPr>
          <p:cNvPr id="19464" name="Picture 8" descr="Fifth Commandment: Honor Mom and Dad | Sermons | Arcola United Methodist  Church">
            <a:extLst>
              <a:ext uri="{FF2B5EF4-FFF2-40B4-BE49-F238E27FC236}">
                <a16:creationId xmlns:a16="http://schemas.microsoft.com/office/drawing/2014/main" id="{89B615BE-81C7-B3AA-3D23-5167D6083E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31" r="15538"/>
          <a:stretch/>
        </p:blipFill>
        <p:spPr bwMode="auto">
          <a:xfrm>
            <a:off x="1144107" y="2475345"/>
            <a:ext cx="3547534" cy="2725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3495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747130" y="1175657"/>
            <a:ext cx="6088567" cy="2020125"/>
          </a:xfrm>
        </p:spPr>
        <p:txBody>
          <a:bodyPr/>
          <a:lstStyle/>
          <a:p>
            <a:pPr algn="ctr"/>
            <a:r>
              <a:rPr lang="en-US" sz="4400" dirty="0"/>
              <a:t>What’s most IMPORTANT?  </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249382" y="4436929"/>
            <a:ext cx="11554691" cy="2102416"/>
          </a:xfrm>
          <a:solidFill>
            <a:schemeClr val="accent1">
              <a:lumMod val="20000"/>
              <a:lumOff val="80000"/>
            </a:schemeClr>
          </a:solidFill>
        </p:spPr>
        <p:txBody>
          <a:bodyPr/>
          <a:lstStyle/>
          <a:p>
            <a:r>
              <a:rPr lang="en-US" sz="3200" b="1" dirty="0">
                <a:solidFill>
                  <a:schemeClr val="bg1"/>
                </a:solidFill>
              </a:rPr>
              <a:t>The </a:t>
            </a:r>
            <a:r>
              <a:rPr lang="en-US" sz="3200" b="1" dirty="0" err="1">
                <a:solidFill>
                  <a:schemeClr val="bg1"/>
                </a:solidFill>
              </a:rPr>
              <a:t>Gemarah</a:t>
            </a:r>
            <a:r>
              <a:rPr lang="en-US" sz="3200" b="1" dirty="0">
                <a:solidFill>
                  <a:schemeClr val="bg1"/>
                </a:solidFill>
              </a:rPr>
              <a:t> of the Babylonian Talmud includes an argument that washing before meals is so important that neglecting it is tantamount to unchastity, and risks divine punishment in the form of sudden destruction or poverty.</a:t>
            </a:r>
          </a:p>
        </p:txBody>
      </p:sp>
      <p:pic>
        <p:nvPicPr>
          <p:cNvPr id="21508" name="Picture 4" descr="09 SMS: WASHING HANDS (Chabad) - YouTube">
            <a:extLst>
              <a:ext uri="{FF2B5EF4-FFF2-40B4-BE49-F238E27FC236}">
                <a16:creationId xmlns:a16="http://schemas.microsoft.com/office/drawing/2014/main" id="{1BA5F270-41F6-8461-EFE2-13709FF288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8" t="12980" r="21061" b="12879"/>
          <a:stretch/>
        </p:blipFill>
        <p:spPr bwMode="auto">
          <a:xfrm>
            <a:off x="7467069" y="1253793"/>
            <a:ext cx="3893658" cy="2769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8969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Exalting the TRUTH</a:t>
            </a:r>
            <a:br>
              <a:rPr lang="en-US" sz="3600" dirty="0"/>
            </a:br>
            <a:r>
              <a:rPr lang="en-US" sz="3200" dirty="0">
                <a:solidFill>
                  <a:schemeClr val="accent3">
                    <a:lumMod val="20000"/>
                    <a:lumOff val="80000"/>
                  </a:schemeClr>
                </a:solidFill>
              </a:rPr>
              <a:t>Mark 7:13-24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4400" dirty="0"/>
              <a:t>14 And when he had called all the people unto him, he said unto them, Hearken unto me every one of you, and understand:</a:t>
            </a:r>
          </a:p>
        </p:txBody>
      </p:sp>
      <p:pic>
        <p:nvPicPr>
          <p:cNvPr id="19460" name="Picture 4" descr="Jesus's Teachings – Christ The King">
            <a:extLst>
              <a:ext uri="{FF2B5EF4-FFF2-40B4-BE49-F238E27FC236}">
                <a16:creationId xmlns:a16="http://schemas.microsoft.com/office/drawing/2014/main" id="{D8823FB6-5D8E-CB4D-EC06-1A8884D76F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97" r="30838"/>
          <a:stretch/>
        </p:blipFill>
        <p:spPr bwMode="auto">
          <a:xfrm>
            <a:off x="1073150" y="2421248"/>
            <a:ext cx="3547534" cy="3575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2107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Pharisaical Handwashing</a:t>
            </a:r>
            <a:br>
              <a:rPr lang="en-US" sz="3600" dirty="0"/>
            </a:br>
            <a:r>
              <a:rPr lang="en-US" sz="3200" dirty="0">
                <a:solidFill>
                  <a:schemeClr val="bg1"/>
                </a:solidFill>
              </a:rPr>
              <a:t>Mark 7:4-5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000" dirty="0"/>
              <a:t>4 And when they come from the market, except they wash, they eat not. And many other things there be, which they have received to hold, as the washing of cups, and pots, </a:t>
            </a:r>
            <a:r>
              <a:rPr lang="en-US" sz="4000" dirty="0" err="1"/>
              <a:t>brasen</a:t>
            </a:r>
            <a:r>
              <a:rPr lang="en-US" sz="4000" dirty="0"/>
              <a:t> vessels, and of tables.</a:t>
            </a:r>
          </a:p>
        </p:txBody>
      </p:sp>
      <p:pic>
        <p:nvPicPr>
          <p:cNvPr id="2050" name="Picture 2" descr="wash">
            <a:extLst>
              <a:ext uri="{FF2B5EF4-FFF2-40B4-BE49-F238E27FC236}">
                <a16:creationId xmlns:a16="http://schemas.microsoft.com/office/drawing/2014/main" id="{DCEAE227-D737-310A-CF9B-F550B00234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903" r="20902"/>
          <a:stretch/>
        </p:blipFill>
        <p:spPr bwMode="auto">
          <a:xfrm>
            <a:off x="1073150" y="2354262"/>
            <a:ext cx="3547533"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7852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Exalting the TRUTH</a:t>
            </a:r>
            <a:br>
              <a:rPr lang="en-US" sz="3600" dirty="0"/>
            </a:br>
            <a:r>
              <a:rPr lang="en-US" sz="3200" dirty="0">
                <a:solidFill>
                  <a:schemeClr val="accent3">
                    <a:lumMod val="20000"/>
                    <a:lumOff val="80000"/>
                  </a:schemeClr>
                </a:solidFill>
              </a:rPr>
              <a:t>Mark 7:15-24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600" dirty="0"/>
              <a:t>15 There is nothing from without a man, that entering into him can defile him: but the things which come out of him, those are they that defile the man.</a:t>
            </a:r>
          </a:p>
          <a:p>
            <a:r>
              <a:rPr lang="en-US" sz="3600" dirty="0"/>
              <a:t>16 If any man have ears to hear, let him hear.</a:t>
            </a:r>
          </a:p>
        </p:txBody>
      </p:sp>
      <p:pic>
        <p:nvPicPr>
          <p:cNvPr id="19458" name="Picture 2" descr="I will give you a new heart and put a new spirit in you; I will remove from  you your heart of stone and give you a heart of flesh | Daily">
            <a:extLst>
              <a:ext uri="{FF2B5EF4-FFF2-40B4-BE49-F238E27FC236}">
                <a16:creationId xmlns:a16="http://schemas.microsoft.com/office/drawing/2014/main" id="{74148BF4-B8FC-2008-9A02-66AEB8129E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150" y="2496127"/>
            <a:ext cx="3365964" cy="3087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8001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Exalting the TRUTH</a:t>
            </a:r>
            <a:br>
              <a:rPr lang="en-US" sz="3600" dirty="0"/>
            </a:br>
            <a:r>
              <a:rPr lang="en-US" sz="3200" dirty="0">
                <a:solidFill>
                  <a:schemeClr val="accent3">
                    <a:lumMod val="20000"/>
                    <a:lumOff val="80000"/>
                  </a:schemeClr>
                </a:solidFill>
              </a:rPr>
              <a:t>Mark 7:15-24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200" dirty="0"/>
              <a:t>17 And when he was entered into the house from the people, his disciples asked him concerning the parable.</a:t>
            </a:r>
          </a:p>
          <a:p>
            <a:r>
              <a:rPr lang="en-US" sz="3200" dirty="0"/>
              <a:t>18 And he saith unto them, Are ye so without understanding also? Do ye not perceive, that whatsoever thing from without </a:t>
            </a:r>
            <a:r>
              <a:rPr lang="en-US" sz="3200" dirty="0" err="1"/>
              <a:t>entereth</a:t>
            </a:r>
            <a:r>
              <a:rPr lang="en-US" sz="3200" dirty="0"/>
              <a:t> into the man, it cannot defile him;</a:t>
            </a:r>
          </a:p>
        </p:txBody>
      </p:sp>
      <p:pic>
        <p:nvPicPr>
          <p:cNvPr id="20484" name="Picture 4" descr="What does Matthew 15:18-20 mean? | Bible Art">
            <a:extLst>
              <a:ext uri="{FF2B5EF4-FFF2-40B4-BE49-F238E27FC236}">
                <a16:creationId xmlns:a16="http://schemas.microsoft.com/office/drawing/2014/main" id="{825A023D-5051-13E2-15EC-7E3A547B5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150" y="2394527"/>
            <a:ext cx="3602082" cy="3602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8545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Exalting the TRUTH</a:t>
            </a:r>
            <a:br>
              <a:rPr lang="en-US" sz="3600" dirty="0"/>
            </a:br>
            <a:r>
              <a:rPr lang="en-US" sz="3200" dirty="0">
                <a:solidFill>
                  <a:schemeClr val="accent3">
                    <a:lumMod val="20000"/>
                    <a:lumOff val="80000"/>
                  </a:schemeClr>
                </a:solidFill>
              </a:rPr>
              <a:t>Mark 7:19-24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200" dirty="0"/>
              <a:t>19 Because it </a:t>
            </a:r>
            <a:r>
              <a:rPr lang="en-US" sz="3200" dirty="0" err="1"/>
              <a:t>entereth</a:t>
            </a:r>
            <a:r>
              <a:rPr lang="en-US" sz="3200" dirty="0"/>
              <a:t> not into his heart, but into the belly, and </a:t>
            </a:r>
            <a:r>
              <a:rPr lang="en-US" sz="3200" dirty="0" err="1"/>
              <a:t>goeth</a:t>
            </a:r>
            <a:r>
              <a:rPr lang="en-US" sz="3200" dirty="0"/>
              <a:t> out into the draught, purging all meats?</a:t>
            </a:r>
          </a:p>
          <a:p>
            <a:r>
              <a:rPr lang="en-US" sz="3200" dirty="0"/>
              <a:t>20 And he said, That which cometh out of the man, that </a:t>
            </a:r>
            <a:r>
              <a:rPr lang="en-US" sz="3200" dirty="0" err="1"/>
              <a:t>defileth</a:t>
            </a:r>
            <a:r>
              <a:rPr lang="en-US" sz="3200" dirty="0"/>
              <a:t> the man.</a:t>
            </a:r>
          </a:p>
          <a:p>
            <a:r>
              <a:rPr lang="en-US" sz="3200" dirty="0"/>
              <a:t>21 For from within, out of the heart of men, proceed evil thoughts, adulteries, fornications, murders,</a:t>
            </a:r>
          </a:p>
        </p:txBody>
      </p:sp>
      <p:pic>
        <p:nvPicPr>
          <p:cNvPr id="20482" name="Picture 2" descr="What does Matthew 15:19-20 mean? | Bible Art">
            <a:extLst>
              <a:ext uri="{FF2B5EF4-FFF2-40B4-BE49-F238E27FC236}">
                <a16:creationId xmlns:a16="http://schemas.microsoft.com/office/drawing/2014/main" id="{A62859F1-97F9-629C-2BAD-2C8E52A3FB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150" y="2366818"/>
            <a:ext cx="3544455" cy="3544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434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Exalting the TRUTH</a:t>
            </a:r>
            <a:br>
              <a:rPr lang="en-US" sz="3600" dirty="0"/>
            </a:br>
            <a:r>
              <a:rPr lang="en-US" sz="3200" dirty="0">
                <a:solidFill>
                  <a:schemeClr val="accent3">
                    <a:lumMod val="20000"/>
                    <a:lumOff val="80000"/>
                  </a:schemeClr>
                </a:solidFill>
              </a:rPr>
              <a:t>Mark 7:19-24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200" dirty="0"/>
              <a:t>22 Thefts, covetousness, wickedness, deceit, lasciviousness, an evil eye, blasphemy, pride, foolishness:</a:t>
            </a:r>
          </a:p>
          <a:p>
            <a:r>
              <a:rPr lang="en-US" sz="3200" dirty="0"/>
              <a:t>23 All these evil things come from within, and defile the man.</a:t>
            </a:r>
          </a:p>
          <a:p>
            <a:r>
              <a:rPr lang="en-US" sz="3200" dirty="0"/>
              <a:t>24 And from thence he arose, and went into the borders of </a:t>
            </a:r>
            <a:r>
              <a:rPr lang="en-US" sz="3200" dirty="0" err="1"/>
              <a:t>Tyre</a:t>
            </a:r>
            <a:r>
              <a:rPr lang="en-US" sz="3200" dirty="0"/>
              <a:t> and Sidon, and entered into an house, and would have no man know it: but he could not be hid.</a:t>
            </a:r>
          </a:p>
        </p:txBody>
      </p:sp>
      <p:pic>
        <p:nvPicPr>
          <p:cNvPr id="22532" name="Picture 4" descr="Truth in the Heart – Word, Life, Light">
            <a:extLst>
              <a:ext uri="{FF2B5EF4-FFF2-40B4-BE49-F238E27FC236}">
                <a16:creationId xmlns:a16="http://schemas.microsoft.com/office/drawing/2014/main" id="{F0EB1409-703E-8C32-E680-9E7BD47E63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22" r="24865"/>
          <a:stretch/>
        </p:blipFill>
        <p:spPr bwMode="auto">
          <a:xfrm>
            <a:off x="849313" y="2349810"/>
            <a:ext cx="3842328" cy="364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57312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bg1">
                    <a:lumMod val="85000"/>
                    <a:lumOff val="15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bg1">
                    <a:lumMod val="85000"/>
                    <a:lumOff val="15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a:t>
            </a:r>
            <a:r>
              <a:rPr lang="en-US" sz="6000" dirty="0">
                <a:solidFill>
                  <a:schemeClr val="tx1"/>
                </a:solidFill>
              </a:rPr>
              <a:t>on Mark 7:3</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668741" y="2222287"/>
            <a:ext cx="10959152" cy="4188525"/>
          </a:xfrm>
        </p:spPr>
        <p:txBody>
          <a:bodyPr>
            <a:noAutofit/>
          </a:bodyPr>
          <a:lstStyle/>
          <a:p>
            <a:pPr marL="0" indent="0">
              <a:buNone/>
            </a:pPr>
            <a:r>
              <a:rPr lang="en-US" sz="4400" b="1" dirty="0"/>
              <a:t>“In process of time the Rabbinical oral tradition, originally intended to protect the written law of the Old Testament, came to be considered more sacred than the law itself.”</a:t>
            </a:r>
          </a:p>
        </p:txBody>
      </p:sp>
    </p:spTree>
    <p:extLst>
      <p:ext uri="{BB962C8B-B14F-4D97-AF65-F5344CB8AC3E}">
        <p14:creationId xmlns:p14="http://schemas.microsoft.com/office/powerpoint/2010/main" val="21390141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bg1">
                    <a:lumMod val="85000"/>
                    <a:lumOff val="15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bg1">
                    <a:lumMod val="85000"/>
                    <a:lumOff val="15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a:t>
            </a:r>
            <a:r>
              <a:rPr lang="en-US" sz="6000" dirty="0">
                <a:solidFill>
                  <a:schemeClr val="tx1"/>
                </a:solidFill>
              </a:rPr>
              <a:t>on Mark 7:3</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668741" y="2222287"/>
            <a:ext cx="10959152" cy="4188525"/>
          </a:xfrm>
        </p:spPr>
        <p:txBody>
          <a:bodyPr>
            <a:noAutofit/>
          </a:bodyPr>
          <a:lstStyle/>
          <a:p>
            <a:pPr marL="0" indent="0">
              <a:buNone/>
            </a:pPr>
            <a:r>
              <a:rPr lang="en-US" sz="4400" b="1" dirty="0"/>
              <a:t>“Presumably, by a </a:t>
            </a:r>
            <a:r>
              <a:rPr lang="en-US" sz="4400" b="1" u="sng" dirty="0"/>
              <a:t>mechanical obedience </a:t>
            </a:r>
            <a:r>
              <a:rPr lang="en-US" sz="4400" b="1" dirty="0"/>
              <a:t>to the requirements of oral tradition, a person would </a:t>
            </a:r>
            <a:r>
              <a:rPr lang="en-US" sz="4400" b="1" u="sng" dirty="0"/>
              <a:t>automatically</a:t>
            </a:r>
            <a:r>
              <a:rPr lang="en-US" sz="4400" b="1" dirty="0"/>
              <a:t> be keeping the written law, including the Ten Commandments.”</a:t>
            </a:r>
          </a:p>
        </p:txBody>
      </p:sp>
    </p:spTree>
    <p:extLst>
      <p:ext uri="{BB962C8B-B14F-4D97-AF65-F5344CB8AC3E}">
        <p14:creationId xmlns:p14="http://schemas.microsoft.com/office/powerpoint/2010/main" val="2396426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bg1">
                    <a:lumMod val="85000"/>
                    <a:lumOff val="15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bg1">
                    <a:lumMod val="85000"/>
                    <a:lumOff val="15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a:t>
            </a:r>
            <a:r>
              <a:rPr lang="en-US" sz="6000" dirty="0">
                <a:solidFill>
                  <a:schemeClr val="tx1"/>
                </a:solidFill>
              </a:rPr>
              <a:t> on Mark 7:3</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810001" y="2222287"/>
            <a:ext cx="10571998" cy="4188525"/>
          </a:xfrm>
        </p:spPr>
        <p:txBody>
          <a:bodyPr>
            <a:noAutofit/>
          </a:bodyPr>
          <a:lstStyle/>
          <a:p>
            <a:pPr marL="0" indent="0">
              <a:buNone/>
            </a:pPr>
            <a:r>
              <a:rPr lang="en-US" sz="4400" b="1" dirty="0"/>
              <a:t>“In other words, if a person complied with the letter of the traditional interpretation of the law, he need not concern himself with the spirit of the written law.”</a:t>
            </a:r>
          </a:p>
        </p:txBody>
      </p:sp>
    </p:spTree>
    <p:extLst>
      <p:ext uri="{BB962C8B-B14F-4D97-AF65-F5344CB8AC3E}">
        <p14:creationId xmlns:p14="http://schemas.microsoft.com/office/powerpoint/2010/main" val="6037119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bg1">
                    <a:lumMod val="85000"/>
                    <a:lumOff val="15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bg1">
                    <a:lumMod val="85000"/>
                    <a:lumOff val="15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a:t>
            </a:r>
            <a:r>
              <a:rPr lang="en-US" sz="6000" dirty="0">
                <a:solidFill>
                  <a:schemeClr val="tx1"/>
                </a:solidFill>
              </a:rPr>
              <a:t> on Mark 7:3</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187355" y="2222287"/>
            <a:ext cx="10194643" cy="4188525"/>
          </a:xfrm>
        </p:spPr>
        <p:txBody>
          <a:bodyPr>
            <a:noAutofit/>
          </a:bodyPr>
          <a:lstStyle/>
          <a:p>
            <a:pPr marL="0" indent="0">
              <a:buNone/>
            </a:pPr>
            <a:r>
              <a:rPr lang="en-US" sz="4400" b="1" dirty="0"/>
              <a:t>“This legalistic system reduced religion to a matter of form and banished the spirit of true worship and obedience, without which a man serves God in vain.”</a:t>
            </a:r>
          </a:p>
        </p:txBody>
      </p:sp>
    </p:spTree>
    <p:extLst>
      <p:ext uri="{BB962C8B-B14F-4D97-AF65-F5344CB8AC3E}">
        <p14:creationId xmlns:p14="http://schemas.microsoft.com/office/powerpoint/2010/main" val="14265425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Isaiah 1:2-4, 10-17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000" b="1" dirty="0"/>
              <a:t>2 Hear, O heavens, and give ear, O earth: for the Lord hath spoken, I have nourished and brought up children, and they have rebelled against me.</a:t>
            </a:r>
          </a:p>
        </p:txBody>
      </p:sp>
      <p:pic>
        <p:nvPicPr>
          <p:cNvPr id="12" name="Picture Placeholder 11">
            <a:extLst>
              <a:ext uri="{FF2B5EF4-FFF2-40B4-BE49-F238E27FC236}">
                <a16:creationId xmlns:a16="http://schemas.microsoft.com/office/drawing/2014/main" id="{F5394BA3-8F19-126F-825E-A26541C16C0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137" r="25137"/>
          <a:stretch>
            <a:fillRect/>
          </a:stretch>
        </p:blipFill>
        <p:spPr/>
      </p:pic>
    </p:spTree>
    <p:extLst>
      <p:ext uri="{BB962C8B-B14F-4D97-AF65-F5344CB8AC3E}">
        <p14:creationId xmlns:p14="http://schemas.microsoft.com/office/powerpoint/2010/main" val="2052162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Isaiah 1:3-4, 10-17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3 The ox </a:t>
            </a:r>
            <a:r>
              <a:rPr lang="en-US" sz="4400" b="1" dirty="0" err="1"/>
              <a:t>knoweth</a:t>
            </a:r>
            <a:r>
              <a:rPr lang="en-US" sz="4400" b="1" dirty="0"/>
              <a:t> his owner, and the ass his master's crib: but Israel doth not know, my people doth not consider.</a:t>
            </a:r>
          </a:p>
        </p:txBody>
      </p:sp>
      <p:pic>
        <p:nvPicPr>
          <p:cNvPr id="6" name="Picture Placeholder 5">
            <a:extLst>
              <a:ext uri="{FF2B5EF4-FFF2-40B4-BE49-F238E27FC236}">
                <a16:creationId xmlns:a16="http://schemas.microsoft.com/office/drawing/2014/main" id="{732B9C5B-3019-51FA-8F35-56A2F39C85E5}"/>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3497" r="12891"/>
          <a:stretch/>
        </p:blipFill>
        <p:spPr>
          <a:xfrm>
            <a:off x="6098117" y="0"/>
            <a:ext cx="6093883" cy="6858000"/>
          </a:xfrm>
        </p:spPr>
      </p:pic>
    </p:spTree>
    <p:extLst>
      <p:ext uri="{BB962C8B-B14F-4D97-AF65-F5344CB8AC3E}">
        <p14:creationId xmlns:p14="http://schemas.microsoft.com/office/powerpoint/2010/main" val="1116419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Pharisaical Handwashing</a:t>
            </a:r>
            <a:br>
              <a:rPr lang="en-US" sz="3600" dirty="0"/>
            </a:br>
            <a:r>
              <a:rPr lang="en-US" sz="3200" dirty="0">
                <a:solidFill>
                  <a:schemeClr val="bg1"/>
                </a:solidFill>
              </a:rPr>
              <a:t>Mark 7:5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5 Then the Pharisees and scribes asked him, Why walk not thy disciples according to the tradition of the elders, but eat bread with </a:t>
            </a:r>
            <a:r>
              <a:rPr lang="en-US" sz="4400" dirty="0" err="1"/>
              <a:t>unwashen</a:t>
            </a:r>
            <a:r>
              <a:rPr lang="en-US" sz="4400" dirty="0"/>
              <a:t> hands?</a:t>
            </a:r>
          </a:p>
        </p:txBody>
      </p:sp>
      <p:pic>
        <p:nvPicPr>
          <p:cNvPr id="3074" name="Picture 2" descr="Mark 7:1 - &quot;Then came together unto him the Pharisees, and certain of the scribes, which came from Jerusalem.&quot;">
            <a:extLst>
              <a:ext uri="{FF2B5EF4-FFF2-40B4-BE49-F238E27FC236}">
                <a16:creationId xmlns:a16="http://schemas.microsoft.com/office/drawing/2014/main" id="{EA02A77D-F986-58D5-AA94-71EC1895F1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51"/>
          <a:stretch/>
        </p:blipFill>
        <p:spPr bwMode="auto">
          <a:xfrm>
            <a:off x="1073150" y="2277303"/>
            <a:ext cx="3504904" cy="3637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3454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Isaiah 1:4, 10-17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419226"/>
            <a:ext cx="5896389" cy="5087900"/>
          </a:xfrm>
        </p:spPr>
        <p:txBody>
          <a:bodyPr>
            <a:noAutofit/>
          </a:bodyPr>
          <a:lstStyle/>
          <a:p>
            <a:r>
              <a:rPr lang="en-US" sz="3400" b="1" dirty="0"/>
              <a:t>4 Ah sinful nation, a people laden with iniquity, a seed of evildoers, children that are corrupters: they have forsaken the Lord, they have provoked the Holy One of Israel unto anger, they are gone away backward.</a:t>
            </a:r>
          </a:p>
        </p:txBody>
      </p:sp>
      <p:pic>
        <p:nvPicPr>
          <p:cNvPr id="8" name="Picture Placeholder 7">
            <a:extLst>
              <a:ext uri="{FF2B5EF4-FFF2-40B4-BE49-F238E27FC236}">
                <a16:creationId xmlns:a16="http://schemas.microsoft.com/office/drawing/2014/main" id="{3FBB0608-13E3-7740-4C91-2232742C0CB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71" b="7871"/>
          <a:stretch>
            <a:fillRect/>
          </a:stretch>
        </p:blipFill>
        <p:spPr/>
      </p:pic>
    </p:spTree>
    <p:extLst>
      <p:ext uri="{BB962C8B-B14F-4D97-AF65-F5344CB8AC3E}">
        <p14:creationId xmlns:p14="http://schemas.microsoft.com/office/powerpoint/2010/main" val="5244034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Isaiah 1:10-17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10 Hear the word of the Lord, ye rulers of Sodom; give ear unto the law of our God, ye people of Gomorrah.</a:t>
            </a:r>
          </a:p>
        </p:txBody>
      </p:sp>
      <p:pic>
        <p:nvPicPr>
          <p:cNvPr id="8" name="Picture Placeholder 7">
            <a:extLst>
              <a:ext uri="{FF2B5EF4-FFF2-40B4-BE49-F238E27FC236}">
                <a16:creationId xmlns:a16="http://schemas.microsoft.com/office/drawing/2014/main" id="{69C95DF2-1A73-B872-3B70-790DB1830DD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29945737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Isaiah 1:11-17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3600" b="1" dirty="0"/>
              <a:t>11 To what purpose is the multitude of your sacrifices unto me? saith the Lord: I am full of the burnt offerings of rams, and the fat of fed beasts; and I delight not in the blood of bullocks, or of lambs, or of he goats.</a:t>
            </a:r>
          </a:p>
        </p:txBody>
      </p:sp>
      <p:pic>
        <p:nvPicPr>
          <p:cNvPr id="12" name="Picture Placeholder 11">
            <a:extLst>
              <a:ext uri="{FF2B5EF4-FFF2-40B4-BE49-F238E27FC236}">
                <a16:creationId xmlns:a16="http://schemas.microsoft.com/office/drawing/2014/main" id="{0543CACE-64DA-3F70-AC8F-AE8B329D380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31754224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Isaiah 1:12-17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12 When ye come to appear before me, who hath required this at your hand, to tread my courts?</a:t>
            </a:r>
          </a:p>
        </p:txBody>
      </p:sp>
      <p:pic>
        <p:nvPicPr>
          <p:cNvPr id="7" name="Picture Placeholder 6">
            <a:extLst>
              <a:ext uri="{FF2B5EF4-FFF2-40B4-BE49-F238E27FC236}">
                <a16:creationId xmlns:a16="http://schemas.microsoft.com/office/drawing/2014/main" id="{E264E0B0-BD6A-05D5-3EC3-22D571E838E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4254460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Isaiah 1:13-17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3600" b="1" dirty="0"/>
              <a:t>13 Bring no more vain oblations; incense is an abomination unto me; the new moons and sabbaths, the calling of assemblies, I cannot away with; it is iniquity, even the solemn meeting.</a:t>
            </a:r>
          </a:p>
        </p:txBody>
      </p:sp>
      <p:pic>
        <p:nvPicPr>
          <p:cNvPr id="6" name="Picture Placeholder 5">
            <a:extLst>
              <a:ext uri="{FF2B5EF4-FFF2-40B4-BE49-F238E27FC236}">
                <a16:creationId xmlns:a16="http://schemas.microsoft.com/office/drawing/2014/main" id="{FD7664ED-6EFD-9BB1-6536-2DAA174295C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29465511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Isaiah 1:14-17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14 Your new moons and your appointed feasts my soul </a:t>
            </a:r>
            <a:r>
              <a:rPr lang="en-US" sz="4400" b="1" dirty="0" err="1"/>
              <a:t>hateth</a:t>
            </a:r>
            <a:r>
              <a:rPr lang="en-US" sz="4400" b="1" dirty="0"/>
              <a:t>: they are a trouble unto me; I am weary to bear them.</a:t>
            </a:r>
          </a:p>
        </p:txBody>
      </p:sp>
      <p:pic>
        <p:nvPicPr>
          <p:cNvPr id="8" name="Picture Placeholder 7">
            <a:extLst>
              <a:ext uri="{FF2B5EF4-FFF2-40B4-BE49-F238E27FC236}">
                <a16:creationId xmlns:a16="http://schemas.microsoft.com/office/drawing/2014/main" id="{24E68265-07D8-C0F6-816D-9BD0A61C339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3354895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Isaiah 1:15-17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000" b="1" dirty="0"/>
              <a:t>15 And when ye spread forth your hands, I will hide mine eyes from you: yea, when ye make many prayers, I will not hear: your hands are full of blood.</a:t>
            </a:r>
          </a:p>
        </p:txBody>
      </p:sp>
      <p:pic>
        <p:nvPicPr>
          <p:cNvPr id="6" name="Picture Placeholder 5">
            <a:extLst>
              <a:ext uri="{FF2B5EF4-FFF2-40B4-BE49-F238E27FC236}">
                <a16:creationId xmlns:a16="http://schemas.microsoft.com/office/drawing/2014/main" id="{2C94C274-A6E7-7B40-5B76-59180D5DF9F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8317867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Isaiah 1:16-17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16 Wash you, make you clean; put away the evil of your doings from before mine eyes; cease to do evil;</a:t>
            </a:r>
          </a:p>
        </p:txBody>
      </p:sp>
      <p:pic>
        <p:nvPicPr>
          <p:cNvPr id="8" name="Picture Placeholder 7">
            <a:extLst>
              <a:ext uri="{FF2B5EF4-FFF2-40B4-BE49-F238E27FC236}">
                <a16:creationId xmlns:a16="http://schemas.microsoft.com/office/drawing/2014/main" id="{1712787C-E2BB-ACC4-86BA-8FE8279C444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40870534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Isaiah 1:17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17 Learn to do well; seek judgment, relieve the oppressed, judge the fatherless, plead for the widow.</a:t>
            </a:r>
          </a:p>
        </p:txBody>
      </p:sp>
      <p:pic>
        <p:nvPicPr>
          <p:cNvPr id="7" name="Picture Placeholder 6">
            <a:extLst>
              <a:ext uri="{FF2B5EF4-FFF2-40B4-BE49-F238E27FC236}">
                <a16:creationId xmlns:a16="http://schemas.microsoft.com/office/drawing/2014/main" id="{AFA711A9-F38F-0AA1-0724-135EC668E4A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6271582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Micah 6:6-8</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000" b="1" dirty="0"/>
              <a:t>6 Wherewith shall I come before the Lord, and bow myself before the high God? shall I come before him with burnt offerings, with calves of a year old?</a:t>
            </a:r>
          </a:p>
        </p:txBody>
      </p:sp>
      <p:pic>
        <p:nvPicPr>
          <p:cNvPr id="8" name="Picture Placeholder 7">
            <a:extLst>
              <a:ext uri="{FF2B5EF4-FFF2-40B4-BE49-F238E27FC236}">
                <a16:creationId xmlns:a16="http://schemas.microsoft.com/office/drawing/2014/main" id="{BD8CD08C-3142-171A-8C4F-996B794F27D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1134"/>
          <a:stretch/>
        </p:blipFill>
        <p:spPr>
          <a:xfrm>
            <a:off x="6098117" y="0"/>
            <a:ext cx="6093883" cy="6858000"/>
          </a:xfrm>
        </p:spPr>
      </p:pic>
    </p:spTree>
    <p:extLst>
      <p:ext uri="{BB962C8B-B14F-4D97-AF65-F5344CB8AC3E}">
        <p14:creationId xmlns:p14="http://schemas.microsoft.com/office/powerpoint/2010/main" val="1917277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Matthew 15:1-3</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3600" b="1" dirty="0"/>
              <a:t>15 Then came to Jesus scribes and Pharisees, which were of Jerusalem, saying,</a:t>
            </a:r>
          </a:p>
          <a:p>
            <a:r>
              <a:rPr lang="en-US" sz="3600" b="1" dirty="0"/>
              <a:t>2 Why do thy disciples transgress the tradition of the elders? for they wash not their hands when they eat bread.</a:t>
            </a:r>
          </a:p>
        </p:txBody>
      </p:sp>
      <p:pic>
        <p:nvPicPr>
          <p:cNvPr id="7" name="Picture Placeholder 6">
            <a:extLst>
              <a:ext uri="{FF2B5EF4-FFF2-40B4-BE49-F238E27FC236}">
                <a16:creationId xmlns:a16="http://schemas.microsoft.com/office/drawing/2014/main" id="{8CC32B31-4E9F-38C1-D565-B9984CD51BB4}"/>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4328" r="17352"/>
          <a:stretch/>
        </p:blipFill>
        <p:spPr>
          <a:xfrm>
            <a:off x="6098117" y="0"/>
            <a:ext cx="6093883" cy="6858000"/>
          </a:xfrm>
        </p:spPr>
      </p:pic>
    </p:spTree>
    <p:extLst>
      <p:ext uri="{BB962C8B-B14F-4D97-AF65-F5344CB8AC3E}">
        <p14:creationId xmlns:p14="http://schemas.microsoft.com/office/powerpoint/2010/main" val="695310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Micah 6:6-8</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3600" b="1" dirty="0"/>
              <a:t>7 Will the Lord be pleased with thousands of rams, or with ten thousands of rivers of oil? shall I give my firstborn for my transgression, the fruit of my body for the sin of my soul?</a:t>
            </a:r>
          </a:p>
        </p:txBody>
      </p:sp>
      <p:pic>
        <p:nvPicPr>
          <p:cNvPr id="7" name="Picture Placeholder 6">
            <a:extLst>
              <a:ext uri="{FF2B5EF4-FFF2-40B4-BE49-F238E27FC236}">
                <a16:creationId xmlns:a16="http://schemas.microsoft.com/office/drawing/2014/main" id="{D7D265DF-CFD1-1465-B935-9DCEC4D75E1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21578816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Micah 6:6-8</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3600" b="1" dirty="0"/>
              <a:t>8 He hath shewed thee, O man, what is good; and what doth the Lord require of thee, but to do justly, and to love mercy, and to walk humbly with thy God?</a:t>
            </a:r>
          </a:p>
        </p:txBody>
      </p:sp>
      <p:pic>
        <p:nvPicPr>
          <p:cNvPr id="8" name="Picture Placeholder 7">
            <a:extLst>
              <a:ext uri="{FF2B5EF4-FFF2-40B4-BE49-F238E27FC236}">
                <a16:creationId xmlns:a16="http://schemas.microsoft.com/office/drawing/2014/main" id="{53D552A9-16AE-3C0D-0DF1-773778B6C3E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40555054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A Daughter Healed</a:t>
            </a:r>
            <a:br>
              <a:rPr lang="en-US" sz="3600" dirty="0"/>
            </a:br>
            <a:r>
              <a:rPr lang="en-US" sz="3200" dirty="0">
                <a:solidFill>
                  <a:schemeClr val="accent3">
                    <a:lumMod val="20000"/>
                    <a:lumOff val="80000"/>
                  </a:schemeClr>
                </a:solidFill>
              </a:rPr>
              <a:t>Mark 7:25-31</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500" dirty="0"/>
              <a:t>25 For a certain woman, whose young daughter had an unclean spirit, heard of him, and came and fell at his feet:</a:t>
            </a:r>
          </a:p>
          <a:p>
            <a:r>
              <a:rPr lang="en-US" sz="3500" dirty="0"/>
              <a:t>26 The woman was a Greek, a </a:t>
            </a:r>
            <a:r>
              <a:rPr lang="en-US" sz="3500" dirty="0" err="1"/>
              <a:t>Syrophenician</a:t>
            </a:r>
            <a:r>
              <a:rPr lang="en-US" sz="3500" dirty="0"/>
              <a:t> by nation; and she besought him that he would cast forth the devil out of her daughter.</a:t>
            </a:r>
          </a:p>
        </p:txBody>
      </p:sp>
      <p:pic>
        <p:nvPicPr>
          <p:cNvPr id="23554" name="Picture 2" descr="Mark 7:25 - &quot;For a certain woman, whose young daughter had an unclean spirit, heard of him, and came and fell at his feet:&quot;">
            <a:extLst>
              <a:ext uri="{FF2B5EF4-FFF2-40B4-BE49-F238E27FC236}">
                <a16:creationId xmlns:a16="http://schemas.microsoft.com/office/drawing/2014/main" id="{F4A44144-5FA1-1043-FFA1-2246DDF9EF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606"/>
          <a:stretch/>
        </p:blipFill>
        <p:spPr bwMode="auto">
          <a:xfrm>
            <a:off x="1108628" y="2419928"/>
            <a:ext cx="3547534" cy="3881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8110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A Daughter Healed</a:t>
            </a:r>
            <a:br>
              <a:rPr lang="en-US" sz="3600" dirty="0"/>
            </a:br>
            <a:r>
              <a:rPr lang="en-US" sz="3200" dirty="0">
                <a:solidFill>
                  <a:schemeClr val="accent3">
                    <a:lumMod val="20000"/>
                    <a:lumOff val="80000"/>
                  </a:schemeClr>
                </a:solidFill>
              </a:rPr>
              <a:t>Mark 7:27-31</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500" dirty="0"/>
              <a:t>27 But Jesus said unto her, Let the children first be filled: for it is not meet to take the children's bread, and to cast it unto the dogs.</a:t>
            </a:r>
          </a:p>
          <a:p>
            <a:r>
              <a:rPr lang="en-US" sz="3500" dirty="0"/>
              <a:t>28 And she answered and said unto him, Yes, Lord: yet the dogs under the table eat of the children's crumbs.</a:t>
            </a:r>
          </a:p>
        </p:txBody>
      </p:sp>
      <p:pic>
        <p:nvPicPr>
          <p:cNvPr id="24580" name="Picture 4" descr="Mark 7:28 - &quot;And she answered and said unto him, Yes, Lord: yet the dogs under the table eat of the children's crumbs.&quot;">
            <a:extLst>
              <a:ext uri="{FF2B5EF4-FFF2-40B4-BE49-F238E27FC236}">
                <a16:creationId xmlns:a16="http://schemas.microsoft.com/office/drawing/2014/main" id="{F04F0A1C-13D0-0BBC-56F4-E35C435E12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150" y="2327564"/>
            <a:ext cx="3748088" cy="3748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7372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A Daughter Healed</a:t>
            </a:r>
            <a:br>
              <a:rPr lang="en-US" sz="3600" dirty="0"/>
            </a:br>
            <a:r>
              <a:rPr lang="en-US" sz="3200" dirty="0">
                <a:solidFill>
                  <a:schemeClr val="accent3">
                    <a:lumMod val="20000"/>
                    <a:lumOff val="80000"/>
                  </a:schemeClr>
                </a:solidFill>
              </a:rPr>
              <a:t>Mark 7:29-31</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500" dirty="0"/>
              <a:t>29 And he said unto her, For this saying go thy way; the devil is gone out of thy daughter.</a:t>
            </a:r>
          </a:p>
          <a:p>
            <a:r>
              <a:rPr lang="en-US" sz="3500" dirty="0"/>
              <a:t>30 And when she was come to her house, she found the devil gone out, and her daughter laid upon the bed.</a:t>
            </a:r>
          </a:p>
        </p:txBody>
      </p:sp>
      <p:pic>
        <p:nvPicPr>
          <p:cNvPr id="25602" name="Picture 2" descr="Mark 5:29 - &quot;And straightway the fountain of her blood was dried up; and she felt in her body that she was healed of that plague.&quot;&#10;&#10;Illustrate a poignant spiritual scene based on the biblical narrative of Mark 5:29 - 'And immediately the source of her bleeding stopped; and she felt in her body that she was healed of her affliction.' The scene should portray a woman experiencing relief and healing, with an ethereal light to symbolize her healing. This image should be done in the style of digital art, with sharp contrasts and vibrant colors. An important feature should be the woman's expression that vividly represents her newfound health and happiness.">
            <a:extLst>
              <a:ext uri="{FF2B5EF4-FFF2-40B4-BE49-F238E27FC236}">
                <a16:creationId xmlns:a16="http://schemas.microsoft.com/office/drawing/2014/main" id="{399DB5E9-85F7-5084-E467-B1B46C11CE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0138" y="2382981"/>
            <a:ext cx="3537528" cy="3537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8421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A Daughter Healed</a:t>
            </a:r>
            <a:br>
              <a:rPr lang="en-US" sz="3600" dirty="0"/>
            </a:br>
            <a:r>
              <a:rPr lang="en-US" sz="3200" dirty="0">
                <a:solidFill>
                  <a:schemeClr val="accent3">
                    <a:lumMod val="20000"/>
                    <a:lumOff val="80000"/>
                  </a:schemeClr>
                </a:solidFill>
              </a:rPr>
              <a:t>Mark 7:29-31</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4400" dirty="0"/>
              <a:t>31 And again, departing from the coasts of </a:t>
            </a:r>
            <a:r>
              <a:rPr lang="en-US" sz="4400" dirty="0" err="1"/>
              <a:t>Tyre</a:t>
            </a:r>
            <a:r>
              <a:rPr lang="en-US" sz="4400" dirty="0"/>
              <a:t> and Sidon, he came unto the sea of Galilee, through the midst of the coasts of Decapolis.</a:t>
            </a:r>
          </a:p>
        </p:txBody>
      </p:sp>
      <p:pic>
        <p:nvPicPr>
          <p:cNvPr id="26626" name="Picture 2" descr="Mark 7:31 - &quot;¶ And again, departing from the coasts of Tyre and Sidon, he came unto the sea of Galilee, through the midst of the coasts of Decapolis.&quot;">
            <a:extLst>
              <a:ext uri="{FF2B5EF4-FFF2-40B4-BE49-F238E27FC236}">
                <a16:creationId xmlns:a16="http://schemas.microsoft.com/office/drawing/2014/main" id="{FC9A8A5C-213F-66D6-CBB3-DCB2946D18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119" y="2475345"/>
            <a:ext cx="3597564" cy="3597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2440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Desire of Ages </a:t>
            </a:r>
            <a:r>
              <a:rPr lang="en-US" sz="6000" dirty="0">
                <a:solidFill>
                  <a:schemeClr val="tx1"/>
                </a:solidFill>
              </a:rPr>
              <a:t>pg. 403</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945120" y="2133601"/>
            <a:ext cx="10571998" cy="4359564"/>
          </a:xfrm>
        </p:spPr>
        <p:txBody>
          <a:bodyPr>
            <a:noAutofit/>
          </a:bodyPr>
          <a:lstStyle/>
          <a:p>
            <a:pPr marL="0" indent="0">
              <a:buNone/>
            </a:pPr>
            <a:r>
              <a:rPr lang="en-US" sz="4000" b="1" dirty="0"/>
              <a:t>“In faith the woman of Phoenicia flung herself against the barriers that had been piled up between Jew and Gentile. Against discouragement, regardless of appearances that might have led her to doubt, she trusted the </a:t>
            </a:r>
            <a:r>
              <a:rPr lang="en-US" sz="4000" b="1" dirty="0" err="1"/>
              <a:t>Saviour's</a:t>
            </a:r>
            <a:r>
              <a:rPr lang="en-US" sz="4000" b="1" dirty="0"/>
              <a:t> love.”</a:t>
            </a:r>
          </a:p>
        </p:txBody>
      </p:sp>
    </p:spTree>
    <p:extLst>
      <p:ext uri="{BB962C8B-B14F-4D97-AF65-F5344CB8AC3E}">
        <p14:creationId xmlns:p14="http://schemas.microsoft.com/office/powerpoint/2010/main" val="7391549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Desire of Ages </a:t>
            </a:r>
            <a:r>
              <a:rPr lang="en-US" sz="6000" dirty="0">
                <a:solidFill>
                  <a:schemeClr val="tx1"/>
                </a:solidFill>
              </a:rPr>
              <a:t>pg. 403</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945120" y="2133601"/>
            <a:ext cx="10571998" cy="4359564"/>
          </a:xfrm>
        </p:spPr>
        <p:txBody>
          <a:bodyPr>
            <a:noAutofit/>
          </a:bodyPr>
          <a:lstStyle/>
          <a:p>
            <a:pPr marL="0" indent="0">
              <a:buNone/>
            </a:pPr>
            <a:r>
              <a:rPr lang="en-US" sz="4000" b="1" dirty="0"/>
              <a:t>“It is thus that Christ desires us to trust in Him. The blessings of salvation are for every soul. Nothing but his own choice can prevent any man from becoming a partaker of the promise in Christ by the gospel.”</a:t>
            </a:r>
          </a:p>
        </p:txBody>
      </p:sp>
    </p:spTree>
    <p:extLst>
      <p:ext uri="{BB962C8B-B14F-4D97-AF65-F5344CB8AC3E}">
        <p14:creationId xmlns:p14="http://schemas.microsoft.com/office/powerpoint/2010/main" val="18965856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All Things Well</a:t>
            </a:r>
            <a:br>
              <a:rPr lang="en-US" sz="4800" dirty="0"/>
            </a:br>
            <a:r>
              <a:rPr lang="en-US" sz="3600" dirty="0"/>
              <a:t>Mark 7:32-37</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952685" y="2222286"/>
            <a:ext cx="6429313" cy="4188526"/>
          </a:xfrm>
          <a:solidFill>
            <a:schemeClr val="accent2">
              <a:lumMod val="20000"/>
              <a:lumOff val="80000"/>
            </a:schemeClr>
          </a:solidFill>
        </p:spPr>
        <p:txBody>
          <a:bodyPr>
            <a:noAutofit/>
          </a:bodyPr>
          <a:lstStyle/>
          <a:p>
            <a:r>
              <a:rPr lang="en-US" sz="4000" dirty="0">
                <a:solidFill>
                  <a:schemeClr val="bg1"/>
                </a:solidFill>
              </a:rPr>
              <a:t>32 And they bring unto him one that was deaf, and had an impediment in his speech; and they beseech him to put his hand upon him.</a:t>
            </a:r>
          </a:p>
        </p:txBody>
      </p:sp>
      <p:pic>
        <p:nvPicPr>
          <p:cNvPr id="27650" name="Picture 2" descr="Mark 7:32 - &quot;And they bring unto him one that was deaf, and had an impediment in his speech; and they beseech him to put his hand upon him.&quot;">
            <a:extLst>
              <a:ext uri="{FF2B5EF4-FFF2-40B4-BE49-F238E27FC236}">
                <a16:creationId xmlns:a16="http://schemas.microsoft.com/office/drawing/2014/main" id="{FC3E1936-E341-D75D-92B0-07FCB3FCF93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27269" y="2222286"/>
            <a:ext cx="4083276" cy="408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7447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All Things Well</a:t>
            </a:r>
            <a:br>
              <a:rPr lang="en-US" sz="4800" dirty="0"/>
            </a:br>
            <a:r>
              <a:rPr lang="en-US" sz="3600" dirty="0"/>
              <a:t>Mark 7:33-37</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952685" y="2222286"/>
            <a:ext cx="6429313" cy="4188526"/>
          </a:xfrm>
          <a:solidFill>
            <a:schemeClr val="accent2">
              <a:lumMod val="20000"/>
              <a:lumOff val="80000"/>
            </a:schemeClr>
          </a:solidFill>
        </p:spPr>
        <p:txBody>
          <a:bodyPr>
            <a:noAutofit/>
          </a:bodyPr>
          <a:lstStyle/>
          <a:p>
            <a:r>
              <a:rPr lang="en-US" sz="4000" dirty="0">
                <a:solidFill>
                  <a:schemeClr val="bg1"/>
                </a:solidFill>
              </a:rPr>
              <a:t>33 And he took him aside from the multitude, and put his fingers into his ears, and he spit, and touched his tongue;</a:t>
            </a:r>
          </a:p>
        </p:txBody>
      </p:sp>
      <p:pic>
        <p:nvPicPr>
          <p:cNvPr id="28674" name="Picture 2" descr="Mark 7:33 - &quot;And he took him aside from the multitude, and put his fingers into his ears, and he spit, and touched his tongue;&quot;&#10;&#10;Create a digital art representation of a scene based on Mark 7:33 from the Bible where a man is taken aside from a crowd, and - in a compassionate gesture - another man places his fingers into the first man's ears. Then, the second man touches the first man's tongue in a symbolic act intended to symbolize healing and transformation.">
            <a:extLst>
              <a:ext uri="{FF2B5EF4-FFF2-40B4-BE49-F238E27FC236}">
                <a16:creationId xmlns:a16="http://schemas.microsoft.com/office/drawing/2014/main" id="{C19B76A6-7804-D963-5461-1AC870B8D14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69854" y="2222286"/>
            <a:ext cx="4188525" cy="418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9283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Tradition or Cleanliness?</a:t>
            </a:r>
            <a:br>
              <a:rPr lang="en-US" sz="3600" b="1" dirty="0">
                <a:solidFill>
                  <a:schemeClr val="accent1">
                    <a:lumMod val="40000"/>
                    <a:lumOff val="60000"/>
                  </a:schemeClr>
                </a:solidFill>
              </a:rPr>
            </a:br>
            <a:r>
              <a:rPr lang="en-US" sz="3200" b="1" dirty="0">
                <a:solidFill>
                  <a:schemeClr val="accent1">
                    <a:lumMod val="40000"/>
                    <a:lumOff val="60000"/>
                  </a:schemeClr>
                </a:solidFill>
              </a:rPr>
              <a:t>Matthew 15:1-3</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3 But he answered and said unto them, Why do ye also transgress the commandment of God by your tradition?</a:t>
            </a:r>
          </a:p>
        </p:txBody>
      </p:sp>
      <p:pic>
        <p:nvPicPr>
          <p:cNvPr id="8" name="Picture Placeholder 7">
            <a:extLst>
              <a:ext uri="{FF2B5EF4-FFF2-40B4-BE49-F238E27FC236}">
                <a16:creationId xmlns:a16="http://schemas.microsoft.com/office/drawing/2014/main" id="{FD7C21DF-F310-F8B2-95C4-71A27BA84CB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52" r="20452"/>
          <a:stretch>
            <a:fillRect/>
          </a:stretch>
        </p:blipFill>
        <p:spPr/>
      </p:pic>
    </p:spTree>
    <p:extLst>
      <p:ext uri="{BB962C8B-B14F-4D97-AF65-F5344CB8AC3E}">
        <p14:creationId xmlns:p14="http://schemas.microsoft.com/office/powerpoint/2010/main" val="8394906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All Things Well</a:t>
            </a:r>
            <a:br>
              <a:rPr lang="en-US" sz="4800" dirty="0"/>
            </a:br>
            <a:r>
              <a:rPr lang="en-US" sz="3600" dirty="0"/>
              <a:t>Mark 7:34-37</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952685" y="2222286"/>
            <a:ext cx="6429313" cy="4188526"/>
          </a:xfrm>
          <a:solidFill>
            <a:schemeClr val="accent2">
              <a:lumMod val="20000"/>
              <a:lumOff val="80000"/>
            </a:schemeClr>
          </a:solidFill>
        </p:spPr>
        <p:txBody>
          <a:bodyPr>
            <a:noAutofit/>
          </a:bodyPr>
          <a:lstStyle/>
          <a:p>
            <a:r>
              <a:rPr lang="en-US" sz="4000" dirty="0">
                <a:solidFill>
                  <a:schemeClr val="bg1"/>
                </a:solidFill>
              </a:rPr>
              <a:t>34 And looking up to heaven, he sighed, and saith unto him, </a:t>
            </a:r>
            <a:r>
              <a:rPr lang="en-US" sz="4000" dirty="0" err="1">
                <a:solidFill>
                  <a:schemeClr val="bg1"/>
                </a:solidFill>
              </a:rPr>
              <a:t>Ephphatha</a:t>
            </a:r>
            <a:r>
              <a:rPr lang="en-US" sz="4000" dirty="0">
                <a:solidFill>
                  <a:schemeClr val="bg1"/>
                </a:solidFill>
              </a:rPr>
              <a:t>, that is, Be opened.</a:t>
            </a:r>
          </a:p>
        </p:txBody>
      </p:sp>
      <p:pic>
        <p:nvPicPr>
          <p:cNvPr id="29698" name="Picture 2" descr="Mark 7:34 - &quot;And looking up to heaven, he sighed, and saith unto him, Ephphatha, that is, Be opened.&quot;&#10;&#10;A traditional art style depiction of an ancient biblical scene based on Mark 7:34. The scenario visualizes a blessed figure looking up towards the heavens, a sigh escaping their lips as they utter the Aramaic word, 'Ephphatha' which translates to 'Be opened.' This is set against an intricate background of cloudy skies, full of divine light and insinuations of celestial bodies. The overall atmosphere is charged with divine intervention, reflecting the deep spiritual tone of the biblical text. The digitized rendering should incorporate the intricate detailing and vibrant use of color typically associated with digital art.">
            <a:extLst>
              <a:ext uri="{FF2B5EF4-FFF2-40B4-BE49-F238E27FC236}">
                <a16:creationId xmlns:a16="http://schemas.microsoft.com/office/drawing/2014/main" id="{D135C1EB-52D8-4A97-2516-EA6BAD97D18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93134" y="2270776"/>
            <a:ext cx="4171229" cy="4171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2331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Desire of Ages </a:t>
            </a:r>
            <a:r>
              <a:rPr lang="en-US" sz="6000" dirty="0">
                <a:solidFill>
                  <a:schemeClr val="tx1"/>
                </a:solidFill>
              </a:rPr>
              <a:t>pg. 404</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945120" y="2133601"/>
            <a:ext cx="10571998" cy="4359564"/>
          </a:xfrm>
        </p:spPr>
        <p:txBody>
          <a:bodyPr>
            <a:noAutofit/>
          </a:bodyPr>
          <a:lstStyle/>
          <a:p>
            <a:pPr marL="0" indent="0">
              <a:buNone/>
            </a:pPr>
            <a:r>
              <a:rPr lang="en-US" sz="4000" b="1" dirty="0"/>
              <a:t>“Taking him apart from the multitude, He put His fingers in his ears, and touched his tongue; looking up to heaven, He sighed at thought of the ears that would not be open to the truth, the tongues that refused to acknowledge the Redeemer.”  </a:t>
            </a:r>
          </a:p>
        </p:txBody>
      </p:sp>
    </p:spTree>
    <p:extLst>
      <p:ext uri="{BB962C8B-B14F-4D97-AF65-F5344CB8AC3E}">
        <p14:creationId xmlns:p14="http://schemas.microsoft.com/office/powerpoint/2010/main" val="209069334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All Things Well</a:t>
            </a:r>
            <a:br>
              <a:rPr lang="en-US" sz="4800" dirty="0"/>
            </a:br>
            <a:r>
              <a:rPr lang="en-US" sz="3600" dirty="0"/>
              <a:t>Mark 7:35-37</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952685" y="2222286"/>
            <a:ext cx="6429313" cy="4188526"/>
          </a:xfrm>
          <a:solidFill>
            <a:schemeClr val="accent2">
              <a:lumMod val="20000"/>
              <a:lumOff val="80000"/>
            </a:schemeClr>
          </a:solidFill>
        </p:spPr>
        <p:txBody>
          <a:bodyPr>
            <a:noAutofit/>
          </a:bodyPr>
          <a:lstStyle/>
          <a:p>
            <a:r>
              <a:rPr lang="en-US" sz="4000" dirty="0">
                <a:solidFill>
                  <a:schemeClr val="bg1"/>
                </a:solidFill>
              </a:rPr>
              <a:t>35 And straightway his ears were opened, and the string of his tongue was loosed, and he </a:t>
            </a:r>
            <a:r>
              <a:rPr lang="en-US" sz="4000" dirty="0" err="1">
                <a:solidFill>
                  <a:schemeClr val="bg1"/>
                </a:solidFill>
              </a:rPr>
              <a:t>spake</a:t>
            </a:r>
            <a:r>
              <a:rPr lang="en-US" sz="4000" dirty="0">
                <a:solidFill>
                  <a:schemeClr val="bg1"/>
                </a:solidFill>
              </a:rPr>
              <a:t> plain.</a:t>
            </a:r>
          </a:p>
        </p:txBody>
      </p:sp>
      <p:pic>
        <p:nvPicPr>
          <p:cNvPr id="30722" name="Picture 2" descr="Mark 7:35 - &quot;And straightway his ears were opened, and the string of his tongue was loosed, and he spake plain.&quot;">
            <a:extLst>
              <a:ext uri="{FF2B5EF4-FFF2-40B4-BE49-F238E27FC236}">
                <a16:creationId xmlns:a16="http://schemas.microsoft.com/office/drawing/2014/main" id="{4C6B5D5C-223D-3D45-12A4-EBB7ABD14D2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13206" y="2222286"/>
            <a:ext cx="4161993" cy="4161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5505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All Things Well</a:t>
            </a:r>
            <a:br>
              <a:rPr lang="en-US" sz="4800" dirty="0"/>
            </a:br>
            <a:r>
              <a:rPr lang="en-US" sz="3600" dirty="0"/>
              <a:t>Mark 7:36-37</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952685" y="2222286"/>
            <a:ext cx="6429313" cy="4188526"/>
          </a:xfrm>
          <a:solidFill>
            <a:schemeClr val="accent2">
              <a:lumMod val="20000"/>
              <a:lumOff val="80000"/>
            </a:schemeClr>
          </a:solidFill>
        </p:spPr>
        <p:txBody>
          <a:bodyPr>
            <a:noAutofit/>
          </a:bodyPr>
          <a:lstStyle/>
          <a:p>
            <a:r>
              <a:rPr lang="en-US" sz="4000" dirty="0">
                <a:solidFill>
                  <a:schemeClr val="bg1"/>
                </a:solidFill>
              </a:rPr>
              <a:t>36 And he charged them that they should tell no man: but the more he charged them, so much the more a great deal they published it;</a:t>
            </a:r>
          </a:p>
        </p:txBody>
      </p:sp>
      <p:pic>
        <p:nvPicPr>
          <p:cNvPr id="31746" name="Picture 2" descr="Mark 1:36 - &quot;And Simon and they that were with him followed after him.&quot;">
            <a:extLst>
              <a:ext uri="{FF2B5EF4-FFF2-40B4-BE49-F238E27FC236}">
                <a16:creationId xmlns:a16="http://schemas.microsoft.com/office/drawing/2014/main" id="{CB391E76-D6D7-6B2E-8EB3-6BD890E9BD6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19150" y="2402681"/>
            <a:ext cx="3827463" cy="3827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7945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All Things Well</a:t>
            </a:r>
            <a:br>
              <a:rPr lang="en-US" sz="4800" dirty="0"/>
            </a:br>
            <a:r>
              <a:rPr lang="en-US" sz="3600" dirty="0"/>
              <a:t>Mark 7:37</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952685" y="2222286"/>
            <a:ext cx="6429313" cy="4188526"/>
          </a:xfrm>
          <a:solidFill>
            <a:schemeClr val="accent2">
              <a:lumMod val="20000"/>
              <a:lumOff val="80000"/>
            </a:schemeClr>
          </a:solidFill>
        </p:spPr>
        <p:txBody>
          <a:bodyPr>
            <a:noAutofit/>
          </a:bodyPr>
          <a:lstStyle/>
          <a:p>
            <a:r>
              <a:rPr lang="en-US" sz="4000" dirty="0">
                <a:solidFill>
                  <a:schemeClr val="bg1"/>
                </a:solidFill>
              </a:rPr>
              <a:t>37 And were beyond measure astonished, saying, He hath done all things well: he maketh both the deaf to hear, and the dumb to speak.</a:t>
            </a:r>
          </a:p>
        </p:txBody>
      </p:sp>
      <p:pic>
        <p:nvPicPr>
          <p:cNvPr id="32770" name="Picture 2" descr="Mark 7:37 - &quot;And were beyond measure astonished, saying, He hath done all things well: he maketh both the deaf to hear, and the dumb to speak.&quot;">
            <a:extLst>
              <a:ext uri="{FF2B5EF4-FFF2-40B4-BE49-F238E27FC236}">
                <a16:creationId xmlns:a16="http://schemas.microsoft.com/office/drawing/2014/main" id="{74958794-174A-2DAB-DD07-50DAF7C7DE2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22444" y="2222286"/>
            <a:ext cx="4188526" cy="418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0949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Feeding the Multitude</a:t>
            </a:r>
            <a:br>
              <a:rPr lang="en-US" sz="3600" dirty="0"/>
            </a:br>
            <a:r>
              <a:rPr lang="en-US" sz="3200" dirty="0">
                <a:solidFill>
                  <a:schemeClr val="accent3">
                    <a:lumMod val="20000"/>
                    <a:lumOff val="80000"/>
                  </a:schemeClr>
                </a:solidFill>
              </a:rPr>
              <a:t>Mark 8:1-10</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5693" y="1169704"/>
            <a:ext cx="6713104" cy="5292437"/>
          </a:xfrm>
        </p:spPr>
        <p:txBody>
          <a:bodyPr>
            <a:noAutofit/>
          </a:bodyPr>
          <a:lstStyle/>
          <a:p>
            <a:pPr marL="0" indent="0">
              <a:buNone/>
            </a:pPr>
            <a:r>
              <a:rPr lang="en-US" sz="3600" dirty="0"/>
              <a:t>Jesus went up into a mountain, and there the multitude flocked to Him, bringing their sick and lame, and laying them at His feet. He healed them all; and the people, heathen as they were, glorified the God of Israel. </a:t>
            </a:r>
          </a:p>
        </p:txBody>
      </p:sp>
      <p:pic>
        <p:nvPicPr>
          <p:cNvPr id="26628" name="Picture 4" descr="Huge crowds came to Jesus, bringing the lame, the blind, the crippled, the mute and many others, and laid them at His feet. Jesus healed them. – Slide 2">
            <a:extLst>
              <a:ext uri="{FF2B5EF4-FFF2-40B4-BE49-F238E27FC236}">
                <a16:creationId xmlns:a16="http://schemas.microsoft.com/office/drawing/2014/main" id="{797BA14B-2D2B-B4AE-EC67-6B74A405C7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57" t="-473" r="30043" b="473"/>
          <a:stretch/>
        </p:blipFill>
        <p:spPr bwMode="auto">
          <a:xfrm>
            <a:off x="1073150" y="2336800"/>
            <a:ext cx="3547534" cy="39069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A3350FE-1DB5-6055-F0C3-34442D62F6DF}"/>
              </a:ext>
            </a:extLst>
          </p:cNvPr>
          <p:cNvSpPr txBox="1"/>
          <p:nvPr/>
        </p:nvSpPr>
        <p:spPr>
          <a:xfrm flipH="1">
            <a:off x="4695693" y="461818"/>
            <a:ext cx="6713105" cy="707886"/>
          </a:xfrm>
          <a:prstGeom prst="rect">
            <a:avLst/>
          </a:prstGeom>
          <a:solidFill>
            <a:schemeClr val="accent1">
              <a:lumMod val="40000"/>
              <a:lumOff val="60000"/>
            </a:schemeClr>
          </a:solidFill>
        </p:spPr>
        <p:txBody>
          <a:bodyPr wrap="square" rtlCol="0">
            <a:spAutoFit/>
          </a:bodyPr>
          <a:lstStyle/>
          <a:p>
            <a:r>
              <a:rPr lang="en-US" sz="4000" b="1" dirty="0">
                <a:solidFill>
                  <a:schemeClr val="bg1">
                    <a:lumMod val="85000"/>
                    <a:lumOff val="15000"/>
                  </a:schemeClr>
                </a:solidFill>
              </a:rPr>
              <a:t>The Desire of Ages, p. 404</a:t>
            </a:r>
          </a:p>
        </p:txBody>
      </p:sp>
    </p:spTree>
    <p:extLst>
      <p:ext uri="{BB962C8B-B14F-4D97-AF65-F5344CB8AC3E}">
        <p14:creationId xmlns:p14="http://schemas.microsoft.com/office/powerpoint/2010/main" val="18382542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Feeding the Multitude</a:t>
            </a:r>
            <a:br>
              <a:rPr lang="en-US" sz="3600" dirty="0"/>
            </a:br>
            <a:r>
              <a:rPr lang="en-US" sz="3200" dirty="0">
                <a:solidFill>
                  <a:schemeClr val="accent3">
                    <a:lumMod val="20000"/>
                    <a:lumOff val="80000"/>
                  </a:schemeClr>
                </a:solidFill>
              </a:rPr>
              <a:t>Mark 8:1-10</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5693" y="1169704"/>
            <a:ext cx="6713104" cy="5292437"/>
          </a:xfrm>
        </p:spPr>
        <p:txBody>
          <a:bodyPr>
            <a:noAutofit/>
          </a:bodyPr>
          <a:lstStyle/>
          <a:p>
            <a:pPr marL="0" indent="0">
              <a:buNone/>
            </a:pPr>
            <a:r>
              <a:rPr lang="en-US" sz="3600" dirty="0"/>
              <a:t>For three days they continued to throng about the </a:t>
            </a:r>
            <a:r>
              <a:rPr lang="en-US" sz="3600" dirty="0" err="1"/>
              <a:t>Saviour</a:t>
            </a:r>
            <a:r>
              <a:rPr lang="en-US" sz="3600" dirty="0"/>
              <a:t>, sleeping at night in the open air, and through the day pressing eagerly to hear the words of Christ, and to see His works. At the end of three days their food was spent. </a:t>
            </a:r>
          </a:p>
        </p:txBody>
      </p:sp>
      <p:sp>
        <p:nvSpPr>
          <p:cNvPr id="4" name="TextBox 3">
            <a:extLst>
              <a:ext uri="{FF2B5EF4-FFF2-40B4-BE49-F238E27FC236}">
                <a16:creationId xmlns:a16="http://schemas.microsoft.com/office/drawing/2014/main" id="{EA3350FE-1DB5-6055-F0C3-34442D62F6DF}"/>
              </a:ext>
            </a:extLst>
          </p:cNvPr>
          <p:cNvSpPr txBox="1"/>
          <p:nvPr/>
        </p:nvSpPr>
        <p:spPr>
          <a:xfrm flipH="1">
            <a:off x="4695693" y="461818"/>
            <a:ext cx="6713105" cy="707886"/>
          </a:xfrm>
          <a:prstGeom prst="rect">
            <a:avLst/>
          </a:prstGeom>
          <a:solidFill>
            <a:schemeClr val="accent1">
              <a:lumMod val="40000"/>
              <a:lumOff val="60000"/>
            </a:schemeClr>
          </a:solidFill>
        </p:spPr>
        <p:txBody>
          <a:bodyPr wrap="square" rtlCol="0">
            <a:spAutoFit/>
          </a:bodyPr>
          <a:lstStyle/>
          <a:p>
            <a:r>
              <a:rPr lang="en-US" sz="4000" b="1" dirty="0">
                <a:solidFill>
                  <a:schemeClr val="bg1">
                    <a:lumMod val="85000"/>
                    <a:lumOff val="15000"/>
                  </a:schemeClr>
                </a:solidFill>
              </a:rPr>
              <a:t>The Desire of Ages, p. 404</a:t>
            </a:r>
          </a:p>
        </p:txBody>
      </p:sp>
      <p:pic>
        <p:nvPicPr>
          <p:cNvPr id="33796" name="Picture 4" descr="The people were amazed when they saw the mute speaking, the crippled made well, the lame walking and the blind seeing. They praised the God of Israel. – Slide 3">
            <a:extLst>
              <a:ext uri="{FF2B5EF4-FFF2-40B4-BE49-F238E27FC236}">
                <a16:creationId xmlns:a16="http://schemas.microsoft.com/office/drawing/2014/main" id="{8F98D438-8A26-C5B7-11E8-6CF4E8DA46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57" r="16164"/>
          <a:stretch/>
        </p:blipFill>
        <p:spPr bwMode="auto">
          <a:xfrm>
            <a:off x="1073149" y="2342572"/>
            <a:ext cx="3547533" cy="3931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1845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Feeding the Multitude</a:t>
            </a:r>
            <a:br>
              <a:rPr lang="en-US" sz="3600" dirty="0"/>
            </a:br>
            <a:r>
              <a:rPr lang="en-US" sz="3200" dirty="0">
                <a:solidFill>
                  <a:schemeClr val="accent3">
                    <a:lumMod val="20000"/>
                    <a:lumOff val="80000"/>
                  </a:schemeClr>
                </a:solidFill>
              </a:rPr>
              <a:t>Mark 8:1-10</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5693" y="1169704"/>
            <a:ext cx="7016016" cy="5292437"/>
          </a:xfrm>
        </p:spPr>
        <p:txBody>
          <a:bodyPr>
            <a:noAutofit/>
          </a:bodyPr>
          <a:lstStyle/>
          <a:p>
            <a:pPr marL="0" indent="0">
              <a:buNone/>
            </a:pPr>
            <a:r>
              <a:rPr lang="en-US" sz="3200" dirty="0"/>
              <a:t>Jesus would not send them away hungry, and He called upon His disciples to give them food. Again the disciples revealed their unbelief. At Bethsaida they had seen how, with Christ's blessing, their little store availed for the feeding of the multitude; yet they did not now bring forward their all, trusting His power to multiply it for the hungry crowds. </a:t>
            </a:r>
          </a:p>
        </p:txBody>
      </p:sp>
      <p:sp>
        <p:nvSpPr>
          <p:cNvPr id="4" name="TextBox 3">
            <a:extLst>
              <a:ext uri="{FF2B5EF4-FFF2-40B4-BE49-F238E27FC236}">
                <a16:creationId xmlns:a16="http://schemas.microsoft.com/office/drawing/2014/main" id="{EA3350FE-1DB5-6055-F0C3-34442D62F6DF}"/>
              </a:ext>
            </a:extLst>
          </p:cNvPr>
          <p:cNvSpPr txBox="1"/>
          <p:nvPr/>
        </p:nvSpPr>
        <p:spPr>
          <a:xfrm flipH="1">
            <a:off x="4695693" y="461818"/>
            <a:ext cx="6713105" cy="707886"/>
          </a:xfrm>
          <a:prstGeom prst="rect">
            <a:avLst/>
          </a:prstGeom>
          <a:solidFill>
            <a:schemeClr val="accent1">
              <a:lumMod val="40000"/>
              <a:lumOff val="60000"/>
            </a:schemeClr>
          </a:solidFill>
        </p:spPr>
        <p:txBody>
          <a:bodyPr wrap="square" rtlCol="0">
            <a:spAutoFit/>
          </a:bodyPr>
          <a:lstStyle/>
          <a:p>
            <a:r>
              <a:rPr lang="en-US" sz="4000" b="1" dirty="0">
                <a:solidFill>
                  <a:schemeClr val="bg1">
                    <a:lumMod val="85000"/>
                    <a:lumOff val="15000"/>
                  </a:schemeClr>
                </a:solidFill>
              </a:rPr>
              <a:t>The Desire of Ages, p. 404</a:t>
            </a:r>
          </a:p>
        </p:txBody>
      </p:sp>
      <p:pic>
        <p:nvPicPr>
          <p:cNvPr id="34818" name="Picture 2" descr="Jesus called His disciples and said, ‘I have compassion on the crowd, because they have already been here with me three days and they have nothing to eat. I don’t want to send them away hungry since they may faint on the way.’ – Slide 4">
            <a:extLst>
              <a:ext uri="{FF2B5EF4-FFF2-40B4-BE49-F238E27FC236}">
                <a16:creationId xmlns:a16="http://schemas.microsoft.com/office/drawing/2014/main" id="{02F2EB53-EC7C-E227-616F-74BF9613EF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999" r="18413"/>
          <a:stretch/>
        </p:blipFill>
        <p:spPr bwMode="auto">
          <a:xfrm>
            <a:off x="1073150" y="2333337"/>
            <a:ext cx="3547534" cy="4056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554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Feeding the Multitude</a:t>
            </a:r>
            <a:br>
              <a:rPr lang="en-US" sz="3600" dirty="0"/>
            </a:br>
            <a:r>
              <a:rPr lang="en-US" sz="3200" dirty="0">
                <a:solidFill>
                  <a:schemeClr val="accent3">
                    <a:lumMod val="20000"/>
                    <a:lumOff val="80000"/>
                  </a:schemeClr>
                </a:solidFill>
              </a:rPr>
              <a:t>Mark 8:1-10</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5693" y="1089891"/>
            <a:ext cx="6713105" cy="5292437"/>
          </a:xfrm>
        </p:spPr>
        <p:txBody>
          <a:bodyPr>
            <a:noAutofit/>
          </a:bodyPr>
          <a:lstStyle/>
          <a:p>
            <a:pPr marL="0" indent="0">
              <a:buNone/>
            </a:pPr>
            <a:r>
              <a:rPr lang="en-US" sz="3400" dirty="0"/>
              <a:t>Moreover, those whom He fed at Bethsaida were Jews; these were Gentiles and heathen. Jewish prejudice was still strong in the hearts of the disciples, and they answered Jesus, “Whence can a man satisfy these men with bread here in the wilderness?” </a:t>
            </a:r>
          </a:p>
        </p:txBody>
      </p:sp>
      <p:sp>
        <p:nvSpPr>
          <p:cNvPr id="4" name="TextBox 3">
            <a:extLst>
              <a:ext uri="{FF2B5EF4-FFF2-40B4-BE49-F238E27FC236}">
                <a16:creationId xmlns:a16="http://schemas.microsoft.com/office/drawing/2014/main" id="{EA3350FE-1DB5-6055-F0C3-34442D62F6DF}"/>
              </a:ext>
            </a:extLst>
          </p:cNvPr>
          <p:cNvSpPr txBox="1"/>
          <p:nvPr/>
        </p:nvSpPr>
        <p:spPr>
          <a:xfrm flipH="1">
            <a:off x="4695693" y="461818"/>
            <a:ext cx="6713105" cy="707886"/>
          </a:xfrm>
          <a:prstGeom prst="rect">
            <a:avLst/>
          </a:prstGeom>
          <a:solidFill>
            <a:schemeClr val="accent1">
              <a:lumMod val="40000"/>
              <a:lumOff val="60000"/>
            </a:schemeClr>
          </a:solidFill>
        </p:spPr>
        <p:txBody>
          <a:bodyPr wrap="square" rtlCol="0">
            <a:spAutoFit/>
          </a:bodyPr>
          <a:lstStyle/>
          <a:p>
            <a:r>
              <a:rPr lang="en-US" sz="4000" b="1" dirty="0">
                <a:solidFill>
                  <a:schemeClr val="bg1">
                    <a:lumMod val="85000"/>
                    <a:lumOff val="15000"/>
                  </a:schemeClr>
                </a:solidFill>
              </a:rPr>
              <a:t>The Desire of Ages, p. 404</a:t>
            </a:r>
          </a:p>
        </p:txBody>
      </p:sp>
      <p:pic>
        <p:nvPicPr>
          <p:cNvPr id="35842" name="Picture 2" descr="The disciples replied,’ ‘Where can we get enough bread in this desolate place to feed so great a crowd?’ – Slide 5">
            <a:extLst>
              <a:ext uri="{FF2B5EF4-FFF2-40B4-BE49-F238E27FC236}">
                <a16:creationId xmlns:a16="http://schemas.microsoft.com/office/drawing/2014/main" id="{B8279B39-1BB8-AC68-D9FE-FBCDDC9028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9805"/>
          <a:stretch/>
        </p:blipFill>
        <p:spPr bwMode="auto">
          <a:xfrm>
            <a:off x="1073150" y="2407228"/>
            <a:ext cx="3547534" cy="3790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175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Feeding the Multitude</a:t>
            </a:r>
            <a:br>
              <a:rPr lang="en-US" sz="3600" dirty="0"/>
            </a:br>
            <a:r>
              <a:rPr lang="en-US" sz="3200" dirty="0">
                <a:solidFill>
                  <a:schemeClr val="accent3">
                    <a:lumMod val="20000"/>
                    <a:lumOff val="80000"/>
                  </a:schemeClr>
                </a:solidFill>
              </a:rPr>
              <a:t>Mark 8:1-10</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5693" y="1169704"/>
            <a:ext cx="6713105" cy="5111023"/>
          </a:xfrm>
        </p:spPr>
        <p:txBody>
          <a:bodyPr>
            <a:noAutofit/>
          </a:bodyPr>
          <a:lstStyle/>
          <a:p>
            <a:pPr marL="0" indent="0">
              <a:buNone/>
            </a:pPr>
            <a:r>
              <a:rPr lang="en-US" sz="3400" dirty="0"/>
              <a:t>But obedient to His word they brought Him what they had,—seven loaves and two fishes. The multitude were fed, seven large baskets of fragments remaining. Four thousand men, besides women and children, were thus refreshed, and Jesus sent them away with glad and grateful hearts. </a:t>
            </a:r>
          </a:p>
        </p:txBody>
      </p:sp>
      <p:sp>
        <p:nvSpPr>
          <p:cNvPr id="4" name="TextBox 3">
            <a:extLst>
              <a:ext uri="{FF2B5EF4-FFF2-40B4-BE49-F238E27FC236}">
                <a16:creationId xmlns:a16="http://schemas.microsoft.com/office/drawing/2014/main" id="{EA3350FE-1DB5-6055-F0C3-34442D62F6DF}"/>
              </a:ext>
            </a:extLst>
          </p:cNvPr>
          <p:cNvSpPr txBox="1"/>
          <p:nvPr/>
        </p:nvSpPr>
        <p:spPr>
          <a:xfrm flipH="1">
            <a:off x="4695693" y="461818"/>
            <a:ext cx="6713105" cy="707886"/>
          </a:xfrm>
          <a:prstGeom prst="rect">
            <a:avLst/>
          </a:prstGeom>
          <a:solidFill>
            <a:schemeClr val="accent1">
              <a:lumMod val="40000"/>
              <a:lumOff val="60000"/>
            </a:schemeClr>
          </a:solidFill>
        </p:spPr>
        <p:txBody>
          <a:bodyPr wrap="square" rtlCol="0">
            <a:spAutoFit/>
          </a:bodyPr>
          <a:lstStyle/>
          <a:p>
            <a:r>
              <a:rPr lang="en-US" sz="4000" b="1" dirty="0">
                <a:solidFill>
                  <a:schemeClr val="bg1">
                    <a:lumMod val="85000"/>
                    <a:lumOff val="15000"/>
                  </a:schemeClr>
                </a:solidFill>
              </a:rPr>
              <a:t>The Desire of Ages, p. 404</a:t>
            </a:r>
          </a:p>
        </p:txBody>
      </p:sp>
      <p:pic>
        <p:nvPicPr>
          <p:cNvPr id="36866" name="Picture 2" descr="Jesus gave the pieces of bread and fish to His disciples who then gave them to the crowds. – Slide 8">
            <a:extLst>
              <a:ext uri="{FF2B5EF4-FFF2-40B4-BE49-F238E27FC236}">
                <a16:creationId xmlns:a16="http://schemas.microsoft.com/office/drawing/2014/main" id="{5DBA1BE8-0E5F-EF72-5D2D-47D4D71F55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22" r="26918"/>
          <a:stretch/>
        </p:blipFill>
        <p:spPr bwMode="auto">
          <a:xfrm>
            <a:off x="1073150" y="2342573"/>
            <a:ext cx="3547533" cy="3938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338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lacklight image progression of a hand getting cleaner the longer it is washed with soap">
            <a:extLst>
              <a:ext uri="{FF2B5EF4-FFF2-40B4-BE49-F238E27FC236}">
                <a16:creationId xmlns:a16="http://schemas.microsoft.com/office/drawing/2014/main" id="{924C2BBD-036E-D8CA-872E-6FB44A123C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78380"/>
            <a:ext cx="12092609" cy="6699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17774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Mark 8:11-21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11 And the Pharisees came forth, and began to question with him, seeking of him a sign from heaven, tempting him.</a:t>
            </a:r>
          </a:p>
        </p:txBody>
      </p:sp>
      <p:pic>
        <p:nvPicPr>
          <p:cNvPr id="7" name="Picture Placeholder 6">
            <a:extLst>
              <a:ext uri="{FF2B5EF4-FFF2-40B4-BE49-F238E27FC236}">
                <a16:creationId xmlns:a16="http://schemas.microsoft.com/office/drawing/2014/main" id="{425B3AE5-19AD-0816-BFFF-71EC5CA9E9A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10860067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Mark 8:12-21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000" b="1" dirty="0"/>
              <a:t>12 And he sighed deeply in his spirit, and saith, Why doth this generation seek after a sign? verily I say unto you, There shall no sign be given unto this generation.</a:t>
            </a:r>
          </a:p>
        </p:txBody>
      </p:sp>
      <p:pic>
        <p:nvPicPr>
          <p:cNvPr id="8" name="Picture Placeholder 7">
            <a:extLst>
              <a:ext uri="{FF2B5EF4-FFF2-40B4-BE49-F238E27FC236}">
                <a16:creationId xmlns:a16="http://schemas.microsoft.com/office/drawing/2014/main" id="{C5F067BC-0F33-DCBD-81F6-F88DDA6AC309}"/>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5478" r="16612"/>
          <a:stretch/>
        </p:blipFill>
        <p:spPr>
          <a:xfrm>
            <a:off x="6098117" y="0"/>
            <a:ext cx="6093883" cy="6858000"/>
          </a:xfrm>
        </p:spPr>
      </p:pic>
    </p:spTree>
    <p:extLst>
      <p:ext uri="{BB962C8B-B14F-4D97-AF65-F5344CB8AC3E}">
        <p14:creationId xmlns:p14="http://schemas.microsoft.com/office/powerpoint/2010/main" val="27890187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Mark 8:13-21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800" b="1" dirty="0"/>
              <a:t>13 And he left them, and entering into the ship again departed to the other side.</a:t>
            </a:r>
          </a:p>
        </p:txBody>
      </p:sp>
      <p:pic>
        <p:nvPicPr>
          <p:cNvPr id="7" name="Picture Placeholder 6">
            <a:extLst>
              <a:ext uri="{FF2B5EF4-FFF2-40B4-BE49-F238E27FC236}">
                <a16:creationId xmlns:a16="http://schemas.microsoft.com/office/drawing/2014/main" id="{EB48B09D-9481-1A93-9B3A-3AF98EA549F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11392030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Mark 8:14-21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14 Now the disciples had forgotten to take bread, neither had they in the ship with them more than one loaf.</a:t>
            </a:r>
          </a:p>
        </p:txBody>
      </p:sp>
      <p:pic>
        <p:nvPicPr>
          <p:cNvPr id="8" name="Picture Placeholder 7">
            <a:extLst>
              <a:ext uri="{FF2B5EF4-FFF2-40B4-BE49-F238E27FC236}">
                <a16:creationId xmlns:a16="http://schemas.microsoft.com/office/drawing/2014/main" id="{F66F46C4-91E2-7EA4-6109-828FCF262BB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33176107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Mark 8:15-21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15 And he charged them, saying, Take heed, beware of the leaven of the Pharisees, and of the leaven of Herod.</a:t>
            </a:r>
          </a:p>
        </p:txBody>
      </p:sp>
      <p:pic>
        <p:nvPicPr>
          <p:cNvPr id="12" name="Picture Placeholder 11">
            <a:extLst>
              <a:ext uri="{FF2B5EF4-FFF2-40B4-BE49-F238E27FC236}">
                <a16:creationId xmlns:a16="http://schemas.microsoft.com/office/drawing/2014/main" id="{AD5305A1-6CB8-DE6D-F0FE-BAC577C1F14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10011389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Mark 8:16-21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800" b="1" dirty="0"/>
              <a:t>16 And they reasoned among themselves, saying, It is because we have no bread.</a:t>
            </a:r>
          </a:p>
        </p:txBody>
      </p:sp>
      <p:pic>
        <p:nvPicPr>
          <p:cNvPr id="7" name="Picture Placeholder 6">
            <a:extLst>
              <a:ext uri="{FF2B5EF4-FFF2-40B4-BE49-F238E27FC236}">
                <a16:creationId xmlns:a16="http://schemas.microsoft.com/office/drawing/2014/main" id="{7BC3D3C0-9F19-DBCC-0DB9-9E4275FF61D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6439633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Mark 8:17-21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3600" b="1" dirty="0"/>
              <a:t>17 And when Jesus knew it, he saith unto them, Why reason ye, because ye have no bread? perceive ye not yet, neither understand? have ye your heart yet hardened?</a:t>
            </a:r>
          </a:p>
        </p:txBody>
      </p:sp>
      <p:pic>
        <p:nvPicPr>
          <p:cNvPr id="8" name="Picture Placeholder 7">
            <a:extLst>
              <a:ext uri="{FF2B5EF4-FFF2-40B4-BE49-F238E27FC236}">
                <a16:creationId xmlns:a16="http://schemas.microsoft.com/office/drawing/2014/main" id="{C555A22F-A231-70BD-7285-2D0569A12B6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4659278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Mark 8:18-21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18 Having eyes, see ye not? and having ears, hear ye not? and do ye not remember?</a:t>
            </a:r>
          </a:p>
        </p:txBody>
      </p:sp>
      <p:pic>
        <p:nvPicPr>
          <p:cNvPr id="7" name="Picture Placeholder 6">
            <a:extLst>
              <a:ext uri="{FF2B5EF4-FFF2-40B4-BE49-F238E27FC236}">
                <a16:creationId xmlns:a16="http://schemas.microsoft.com/office/drawing/2014/main" id="{EC97C516-A776-DE10-3207-0BA954BDD58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4588489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Mark 8:19-21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19 When I brake the five loaves among five thousand, how many baskets full of fragments took ye up? They say unto him, Twelve.</a:t>
            </a:r>
          </a:p>
        </p:txBody>
      </p:sp>
      <p:pic>
        <p:nvPicPr>
          <p:cNvPr id="8" name="Picture Placeholder 7">
            <a:extLst>
              <a:ext uri="{FF2B5EF4-FFF2-40B4-BE49-F238E27FC236}">
                <a16:creationId xmlns:a16="http://schemas.microsoft.com/office/drawing/2014/main" id="{78FA187F-5412-ABD8-A224-37788AE7599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193021402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Mark 8:20-21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20 And when the seven among four thousand, how many baskets full of fragments took ye up? And they said, Seven.</a:t>
            </a:r>
          </a:p>
        </p:txBody>
      </p:sp>
      <p:pic>
        <p:nvPicPr>
          <p:cNvPr id="7" name="Picture Placeholder 6">
            <a:extLst>
              <a:ext uri="{FF2B5EF4-FFF2-40B4-BE49-F238E27FC236}">
                <a16:creationId xmlns:a16="http://schemas.microsoft.com/office/drawing/2014/main" id="{7FA2A574-588B-D143-2B7F-7D1A0BFB1C8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5552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3800" dirty="0"/>
              <a:t>Normal human skin is colonized by bacteria, with total aerobic bacterial counts ranging from more than 1,000,000 colony forming units (CFU)/cm</a:t>
            </a:r>
            <a:r>
              <a:rPr lang="en-US" sz="3800" baseline="30000" dirty="0"/>
              <a:t>2</a:t>
            </a:r>
            <a:r>
              <a:rPr lang="en-US" sz="3800" dirty="0"/>
              <a:t> on the scalp, 500,000 CFUs/cm</a:t>
            </a:r>
            <a:r>
              <a:rPr lang="en-US" sz="3800" baseline="30000" dirty="0"/>
              <a:t>2</a:t>
            </a:r>
            <a:r>
              <a:rPr lang="en-US" sz="3800" dirty="0"/>
              <a:t> in the axilla, and 40,000 CFU/cm</a:t>
            </a:r>
            <a:r>
              <a:rPr lang="en-US" sz="3800" baseline="30000" dirty="0"/>
              <a:t>2</a:t>
            </a:r>
            <a:r>
              <a:rPr lang="en-US" sz="3800" dirty="0"/>
              <a:t> on the abdomen to 10,000 CFU/cm</a:t>
            </a:r>
            <a:r>
              <a:rPr lang="en-US" sz="3800" baseline="30000" dirty="0"/>
              <a:t>2</a:t>
            </a:r>
            <a:r>
              <a:rPr lang="en-US" sz="3800" dirty="0"/>
              <a:t> on the forearm.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4400" b="1" dirty="0"/>
              <a:t>World Health Organization, 2009</a:t>
            </a:r>
          </a:p>
        </p:txBody>
      </p:sp>
    </p:spTree>
    <p:extLst>
      <p:ext uri="{BB962C8B-B14F-4D97-AF65-F5344CB8AC3E}">
        <p14:creationId xmlns:p14="http://schemas.microsoft.com/office/powerpoint/2010/main" val="39358303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Mark 8:21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6000" b="1" dirty="0"/>
              <a:t>21 And he said unto them, How is it that ye do not understand?</a:t>
            </a:r>
          </a:p>
        </p:txBody>
      </p:sp>
      <p:pic>
        <p:nvPicPr>
          <p:cNvPr id="8" name="Picture Placeholder 7">
            <a:extLst>
              <a:ext uri="{FF2B5EF4-FFF2-40B4-BE49-F238E27FC236}">
                <a16:creationId xmlns:a16="http://schemas.microsoft.com/office/drawing/2014/main" id="{93083A3D-05B9-97B9-5686-4093C7B97A7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414448136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Leaven</a:t>
            </a:r>
            <a:br>
              <a:rPr lang="en-US" sz="3600" b="1" dirty="0">
                <a:solidFill>
                  <a:schemeClr val="accent1">
                    <a:lumMod val="40000"/>
                    <a:lumOff val="60000"/>
                  </a:schemeClr>
                </a:solidFill>
              </a:rPr>
            </a:br>
            <a:r>
              <a:rPr lang="en-US" sz="3200" b="1" dirty="0">
                <a:solidFill>
                  <a:schemeClr val="accent1">
                    <a:lumMod val="40000"/>
                    <a:lumOff val="60000"/>
                  </a:schemeClr>
                </a:solidFill>
              </a:rPr>
              <a:t>Luke 12:1</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1" y="1419226"/>
            <a:ext cx="6001603" cy="5087900"/>
          </a:xfrm>
        </p:spPr>
        <p:txBody>
          <a:bodyPr>
            <a:noAutofit/>
          </a:bodyPr>
          <a:lstStyle/>
          <a:p>
            <a:r>
              <a:rPr lang="en-US" sz="3200" b="1" dirty="0"/>
              <a:t>In the mean time, when there were gathered together an innumerable multitude of people, insomuch that they </a:t>
            </a:r>
            <a:r>
              <a:rPr lang="en-US" sz="3200" b="1" dirty="0" err="1"/>
              <a:t>trode</a:t>
            </a:r>
            <a:r>
              <a:rPr lang="en-US" sz="3200" b="1" dirty="0"/>
              <a:t> one upon another, he began to say unto his disciples first of all, Beware ye of the leaven of the Pharisees, which is </a:t>
            </a:r>
            <a:r>
              <a:rPr lang="en-US" sz="3200" b="1" dirty="0">
                <a:solidFill>
                  <a:schemeClr val="accent1">
                    <a:lumMod val="60000"/>
                    <a:lumOff val="40000"/>
                  </a:schemeClr>
                </a:solidFill>
              </a:rPr>
              <a:t>hypocrisy</a:t>
            </a:r>
            <a:r>
              <a:rPr lang="en-US" sz="3200" b="1" dirty="0"/>
              <a:t>.</a:t>
            </a:r>
          </a:p>
        </p:txBody>
      </p:sp>
      <p:pic>
        <p:nvPicPr>
          <p:cNvPr id="7" name="Picture Placeholder 6">
            <a:extLst>
              <a:ext uri="{FF2B5EF4-FFF2-40B4-BE49-F238E27FC236}">
                <a16:creationId xmlns:a16="http://schemas.microsoft.com/office/drawing/2014/main" id="{2E8BA6E6-9352-FA11-04AB-CF80719CF2B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9739517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Desire of Ages</a:t>
            </a:r>
            <a:r>
              <a:rPr lang="en-US" sz="6000" dirty="0"/>
              <a:t> pg. 409</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673522" y="2222287"/>
            <a:ext cx="10844953" cy="4188525"/>
          </a:xfrm>
        </p:spPr>
        <p:txBody>
          <a:bodyPr>
            <a:noAutofit/>
          </a:bodyPr>
          <a:lstStyle/>
          <a:p>
            <a:pPr marL="0" indent="0">
              <a:buNone/>
            </a:pPr>
            <a:r>
              <a:rPr lang="en-US" sz="4000" b="1" dirty="0"/>
              <a:t>“Among the followers of our Lord today, as of old, how widespread is this subtle, deceptive sin! How often our service to Christ, our communion with one another, is marred by the secret desire to exalt self! How ready the thought of self-gratulation, and the longing for human approval!”</a:t>
            </a:r>
          </a:p>
        </p:txBody>
      </p:sp>
    </p:spTree>
    <p:extLst>
      <p:ext uri="{BB962C8B-B14F-4D97-AF65-F5344CB8AC3E}">
        <p14:creationId xmlns:p14="http://schemas.microsoft.com/office/powerpoint/2010/main" val="38093413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Desire of Ages</a:t>
            </a:r>
            <a:r>
              <a:rPr lang="en-US" sz="6000" dirty="0"/>
              <a:t> pg. 409</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001827" cy="4188525"/>
          </a:xfrm>
        </p:spPr>
        <p:txBody>
          <a:bodyPr>
            <a:noAutofit/>
          </a:bodyPr>
          <a:lstStyle/>
          <a:p>
            <a:pPr marL="0" indent="0">
              <a:buNone/>
            </a:pPr>
            <a:r>
              <a:rPr lang="en-US" sz="4000" b="1" dirty="0"/>
              <a:t>“It is the love of self, the desire for an easier way than God has appointed that leads to the substitution of human theories and traditions for the divine precepts. To His own disciples the warning words of Christ are spoken, “Take heed and beware of the leaven of the Pharisees.” </a:t>
            </a:r>
          </a:p>
        </p:txBody>
      </p:sp>
    </p:spTree>
    <p:extLst>
      <p:ext uri="{BB962C8B-B14F-4D97-AF65-F5344CB8AC3E}">
        <p14:creationId xmlns:p14="http://schemas.microsoft.com/office/powerpoint/2010/main" val="8844278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Desire of Ages</a:t>
            </a:r>
            <a:r>
              <a:rPr lang="en-US" sz="6000" dirty="0"/>
              <a:t> pg. 409</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001827" cy="4188525"/>
          </a:xfrm>
        </p:spPr>
        <p:txBody>
          <a:bodyPr>
            <a:noAutofit/>
          </a:bodyPr>
          <a:lstStyle/>
          <a:p>
            <a:pPr marL="0" indent="0">
              <a:buNone/>
            </a:pPr>
            <a:r>
              <a:rPr lang="en-US" sz="4000" b="1" dirty="0"/>
              <a:t>“The religion of Christ is sincerity itself. Zeal for God's glory is the motive implanted by the Holy Spirit; and only the effectual working of the Spirit can implant this motive. Only the power of God can banish self-seeking and hypocrisy. This change is the sign of His working.”</a:t>
            </a:r>
          </a:p>
        </p:txBody>
      </p:sp>
    </p:spTree>
    <p:extLst>
      <p:ext uri="{BB962C8B-B14F-4D97-AF65-F5344CB8AC3E}">
        <p14:creationId xmlns:p14="http://schemas.microsoft.com/office/powerpoint/2010/main" val="14297593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Desire of Ages</a:t>
            </a:r>
            <a:r>
              <a:rPr lang="en-US" sz="6000" dirty="0"/>
              <a:t> pg. 409</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001827" cy="4188525"/>
          </a:xfrm>
        </p:spPr>
        <p:txBody>
          <a:bodyPr>
            <a:noAutofit/>
          </a:bodyPr>
          <a:lstStyle/>
          <a:p>
            <a:pPr marL="0" indent="0">
              <a:buNone/>
            </a:pPr>
            <a:r>
              <a:rPr lang="en-US" sz="4000" b="1" dirty="0"/>
              <a:t>“When the faith we accept destroys selfishness and pretense, when it leads us to seek God's glory and not our own, we may know that it is of the right order. “Father, glorify Thy name” (John 12:28), was the keynote of Christ's life, and if we follow Him, this will be the keynote of our life.”</a:t>
            </a:r>
          </a:p>
        </p:txBody>
      </p:sp>
    </p:spTree>
    <p:extLst>
      <p:ext uri="{BB962C8B-B14F-4D97-AF65-F5344CB8AC3E}">
        <p14:creationId xmlns:p14="http://schemas.microsoft.com/office/powerpoint/2010/main" val="237397733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Desire of Ages</a:t>
            </a:r>
            <a:r>
              <a:rPr lang="en-US" sz="6000" dirty="0"/>
              <a:t> pg. 409</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106712" y="2384810"/>
            <a:ext cx="9978573" cy="4188525"/>
          </a:xfrm>
        </p:spPr>
        <p:txBody>
          <a:bodyPr>
            <a:noAutofit/>
          </a:bodyPr>
          <a:lstStyle/>
          <a:p>
            <a:pPr marL="0" indent="0">
              <a:buNone/>
            </a:pPr>
            <a:r>
              <a:rPr lang="en-US" sz="4800" b="1" dirty="0"/>
              <a:t>“He commands us to “walk, even as He walked;” and “hereby we do know that we know Him, if we keep His commandments.” 1 John 2:6, 3.”</a:t>
            </a:r>
          </a:p>
          <a:p>
            <a:pPr marL="0" indent="0">
              <a:buNone/>
            </a:pPr>
            <a:endParaRPr lang="en-US" sz="4000" b="1" dirty="0"/>
          </a:p>
        </p:txBody>
      </p:sp>
    </p:spTree>
    <p:extLst>
      <p:ext uri="{BB962C8B-B14F-4D97-AF65-F5344CB8AC3E}">
        <p14:creationId xmlns:p14="http://schemas.microsoft.com/office/powerpoint/2010/main" val="39061157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52851-A800-8D63-DB73-276D40C6405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1B7B05D5-8BFD-FA74-4B32-A97C46FA1D54}"/>
              </a:ext>
            </a:extLst>
          </p:cNvPr>
          <p:cNvSpPr>
            <a:spLocks noGrp="1"/>
          </p:cNvSpPr>
          <p:nvPr>
            <p:ph type="subTitle" idx="1"/>
          </p:nvPr>
        </p:nvSpPr>
        <p:spPr>
          <a:xfrm>
            <a:off x="810001" y="5280847"/>
            <a:ext cx="10572000" cy="1285416"/>
          </a:xfrm>
        </p:spPr>
        <p:txBody>
          <a:bodyPr>
            <a:normAutofit/>
          </a:bodyPr>
          <a:lstStyle/>
          <a:p>
            <a:r>
              <a:rPr lang="en-US" sz="4800" dirty="0"/>
              <a:t>Happy Sabbath!!</a:t>
            </a:r>
          </a:p>
        </p:txBody>
      </p:sp>
    </p:spTree>
    <p:extLst>
      <p:ext uri="{BB962C8B-B14F-4D97-AF65-F5344CB8AC3E}">
        <p14:creationId xmlns:p14="http://schemas.microsoft.com/office/powerpoint/2010/main" val="11882302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6976</TotalTime>
  <Words>4627</Words>
  <Application>Microsoft Office PowerPoint</Application>
  <PresentationFormat>Widescreen</PresentationFormat>
  <Paragraphs>262</Paragraphs>
  <Slides>97</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97</vt:i4>
      </vt:variant>
    </vt:vector>
  </HeadingPairs>
  <TitlesOfParts>
    <vt:vector size="103" baseType="lpstr">
      <vt:lpstr>Arial</vt:lpstr>
      <vt:lpstr>Arial Rounded MT Bold</vt:lpstr>
      <vt:lpstr>Calibri</vt:lpstr>
      <vt:lpstr>Century Gothic</vt:lpstr>
      <vt:lpstr>Wingdings 2</vt:lpstr>
      <vt:lpstr>Quotable</vt:lpstr>
      <vt:lpstr>INSIDE OUT</vt:lpstr>
      <vt:lpstr>Pharisaical Handwashing Mark 7:1-5</vt:lpstr>
      <vt:lpstr>Pharisaical Handwashing Mark 7:3-5</vt:lpstr>
      <vt:lpstr>Pharisaical Handwashing Mark 7:4-5</vt:lpstr>
      <vt:lpstr>Pharisaical Handwashing Mark 7:5</vt:lpstr>
      <vt:lpstr>Tradition or Cleanliness? Matthew 15:1-3</vt:lpstr>
      <vt:lpstr>Tradition or Cleanliness? Matthew 15:1-3</vt:lpstr>
      <vt:lpstr>PowerPoint Presentation</vt:lpstr>
      <vt:lpstr>Normal human skin is colonized by bacteria, with total aerobic bacterial counts ranging from more than 1,000,000 colony forming units (CFU)/cm2 on the scalp, 500,000 CFUs/cm2 in the axilla, and 40,000 CFU/cm2 on the abdomen to 10,000 CFU/cm2 on the forearm.  </vt:lpstr>
      <vt:lpstr>Total bacterial counts on the hands of healthcare workers have ranged from 39,000 to 4,600,000 CFU/cm2. Fingertip contamination ranged from 0 to 300 CFU when sampled by agar contact methods.  </vt:lpstr>
      <vt:lpstr>In 1938, Price established that bacteria recovered from the hands could be divided into two categories, namely resident or transient. Resident flora has two main protective functions: microbial antagonism and the competition for nutrients in the ecosystem.  </vt:lpstr>
      <vt:lpstr>Transient flora (transient microbiota), which colonizes the superficial layers of the skin, is more amenable to removal by routine hand hygiene. Transient microorganisms do not usually multiply on the skin, but they survive and sporadically multiply on skin surface.</vt:lpstr>
      <vt:lpstr>Subsequent investigators documented that although the count of transient and resident flora varies considerably among individuals, it is often relatively constant for any given individual.</vt:lpstr>
      <vt:lpstr>“I am made all things to all men, that I might by all means save some.”  1 Cor. 9:22</vt:lpstr>
      <vt:lpstr>“I am made all things to all men, that I might by all means save some.”  1 Cor. 9:22</vt:lpstr>
      <vt:lpstr>The Talmud used the requirement of handwashing in Leviticus 15:11 as support for a general handwashing law.  </vt:lpstr>
      <vt:lpstr>Halakha requires the hands to be washed before eating a meal containing bread. </vt:lpstr>
      <vt:lpstr>This only applies to bread made from one of the five chief grains (wheat, cultivated barley, spelt, wild barley, and oats).</vt:lpstr>
      <vt:lpstr>The washing is performed by pouring water from a cup over each hand. </vt:lpstr>
      <vt:lpstr>The minimum amount of water prescribed was that which could be contained in one and a half egg shells. </vt:lpstr>
      <vt:lpstr>After the first hand is washed, it is pure. The unwashed hand is not. If the two hands touch after the first hand was washed, it is necessary to rewash the first one.</vt:lpstr>
      <vt:lpstr>Rabbinic law requires that travelers go as far as four Biblical miles to obtain water for washing prior to eating bread.  </vt:lpstr>
      <vt:lpstr>If the traveler already passed the water source, he is only obligated to backtrack to a distance of one Biblical mile.</vt:lpstr>
      <vt:lpstr>If there was no water available, a person would simply go through the motions of washing his hands as described.  </vt:lpstr>
      <vt:lpstr>Tradition or Cleanliness? Matthew 15:1-3</vt:lpstr>
      <vt:lpstr>“I am made all things to all men, that I might by all means save some.”  1 Cor. 9:22</vt:lpstr>
      <vt:lpstr> The Desire of Ages pg. 396</vt:lpstr>
      <vt:lpstr> The Desire of Ages pg. 396</vt:lpstr>
      <vt:lpstr>Exalting the TRUTH Mark 7:5-24</vt:lpstr>
      <vt:lpstr>Exalting the TRUTH Mark 7:7-24</vt:lpstr>
      <vt:lpstr>The Commandments of Men Isaiah 29:13-16</vt:lpstr>
      <vt:lpstr>The Commandments of Men Isaiah 29:14-16</vt:lpstr>
      <vt:lpstr>The Commandments of Men Isaiah 29:15-16</vt:lpstr>
      <vt:lpstr>The Commandments of Men Isaiah 29:16</vt:lpstr>
      <vt:lpstr>Exalting the TRUTH Mark 7:9-24</vt:lpstr>
      <vt:lpstr>Exalting the TRUTH Mark 7:11-24</vt:lpstr>
      <vt:lpstr>Exalting the TRUTH Mark 7:13-24</vt:lpstr>
      <vt:lpstr>What’s most IMPORTANT?  </vt:lpstr>
      <vt:lpstr>Exalting the TRUTH Mark 7:13-24</vt:lpstr>
      <vt:lpstr>Exalting the TRUTH Mark 7:15-24</vt:lpstr>
      <vt:lpstr>Exalting the TRUTH Mark 7:15-24</vt:lpstr>
      <vt:lpstr>Exalting the TRUTH Mark 7:19-24</vt:lpstr>
      <vt:lpstr>Exalting the TRUTH Mark 7:19-24</vt:lpstr>
      <vt:lpstr> SDABC on Mark 7:3</vt:lpstr>
      <vt:lpstr> SDABC on Mark 7:3</vt:lpstr>
      <vt:lpstr> SDABC  on Mark 7:3</vt:lpstr>
      <vt:lpstr> SDABC  on Mark 7:3</vt:lpstr>
      <vt:lpstr>Tradition or Cleanliness? Isaiah 1:2-4, 10-17</vt:lpstr>
      <vt:lpstr>Tradition or Cleanliness? Isaiah 1:3-4, 10-17</vt:lpstr>
      <vt:lpstr>Tradition or Cleanliness? Isaiah 1:4, 10-17</vt:lpstr>
      <vt:lpstr>Tradition or Cleanliness? Isaiah 1:10-17</vt:lpstr>
      <vt:lpstr>Tradition or Cleanliness? Isaiah 1:11-17</vt:lpstr>
      <vt:lpstr>Tradition or Cleanliness? Isaiah 1:12-17</vt:lpstr>
      <vt:lpstr>Tradition or Cleanliness? Isaiah 1:13-17</vt:lpstr>
      <vt:lpstr>Tradition or Cleanliness? Isaiah 1:14-17</vt:lpstr>
      <vt:lpstr>Tradition or Cleanliness? Isaiah 1:15-17</vt:lpstr>
      <vt:lpstr>Tradition or Cleanliness? Isaiah 1:16-17</vt:lpstr>
      <vt:lpstr>Tradition or Cleanliness? Isaiah 1:17</vt:lpstr>
      <vt:lpstr>Tradition or Cleanliness? Micah 6:6-8</vt:lpstr>
      <vt:lpstr>Tradition or Cleanliness? Micah 6:6-8</vt:lpstr>
      <vt:lpstr>Tradition or Cleanliness? Micah 6:6-8</vt:lpstr>
      <vt:lpstr>A Daughter Healed Mark 7:25-31</vt:lpstr>
      <vt:lpstr>A Daughter Healed Mark 7:27-31</vt:lpstr>
      <vt:lpstr>A Daughter Healed Mark 7:29-31</vt:lpstr>
      <vt:lpstr>A Daughter Healed Mark 7:29-31</vt:lpstr>
      <vt:lpstr> The Desire of Ages pg. 403</vt:lpstr>
      <vt:lpstr> The Desire of Ages pg. 403</vt:lpstr>
      <vt:lpstr>All Things Well Mark 7:32-37</vt:lpstr>
      <vt:lpstr>All Things Well Mark 7:33-37</vt:lpstr>
      <vt:lpstr>All Things Well Mark 7:34-37</vt:lpstr>
      <vt:lpstr> The Desire of Ages pg. 404</vt:lpstr>
      <vt:lpstr>All Things Well Mark 7:35-37</vt:lpstr>
      <vt:lpstr>All Things Well Mark 7:36-37</vt:lpstr>
      <vt:lpstr>All Things Well Mark 7:37</vt:lpstr>
      <vt:lpstr>Feeding the Multitude Mark 8:1-10</vt:lpstr>
      <vt:lpstr>Feeding the Multitude Mark 8:1-10</vt:lpstr>
      <vt:lpstr>Feeding the Multitude Mark 8:1-10</vt:lpstr>
      <vt:lpstr>Feeding the Multitude Mark 8:1-10</vt:lpstr>
      <vt:lpstr>Feeding the Multitude Mark 8:1-10</vt:lpstr>
      <vt:lpstr>Leaven Mark 8:11-21</vt:lpstr>
      <vt:lpstr>Leaven Mark 8:12-21</vt:lpstr>
      <vt:lpstr>Leaven Mark 8:13-21</vt:lpstr>
      <vt:lpstr>Leaven Mark 8:14-21</vt:lpstr>
      <vt:lpstr>Leaven Mark 8:15-21</vt:lpstr>
      <vt:lpstr>Leaven Mark 8:16-21</vt:lpstr>
      <vt:lpstr>Leaven Mark 8:17-21</vt:lpstr>
      <vt:lpstr>Leaven Mark 8:18-21</vt:lpstr>
      <vt:lpstr>Leaven Mark 8:19-21</vt:lpstr>
      <vt:lpstr>Leaven Mark 8:20-21</vt:lpstr>
      <vt:lpstr>Leaven Mark 8:21</vt:lpstr>
      <vt:lpstr>Leaven Luke 12:1</vt:lpstr>
      <vt:lpstr> The Desire of Ages pg. 409</vt:lpstr>
      <vt:lpstr> The Desire of Ages pg. 409</vt:lpstr>
      <vt:lpstr> The Desire of Ages pg. 409</vt:lpstr>
      <vt:lpstr> The Desire of Ages pg. 409</vt:lpstr>
      <vt:lpstr> The Desire of Ages pg. 409</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24</cp:revision>
  <cp:lastPrinted>2024-08-03T05:36:36Z</cp:lastPrinted>
  <dcterms:created xsi:type="dcterms:W3CDTF">2024-07-06T03:04:01Z</dcterms:created>
  <dcterms:modified xsi:type="dcterms:W3CDTF">2024-08-10T02:29:07Z</dcterms:modified>
</cp:coreProperties>
</file>